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3" r:id="rId1"/>
  </p:sldMasterIdLst>
  <p:notesMasterIdLst>
    <p:notesMasterId r:id="rId34"/>
  </p:notesMasterIdLst>
  <p:handoutMasterIdLst>
    <p:handoutMasterId r:id="rId35"/>
  </p:handoutMasterIdLst>
  <p:sldIdLst>
    <p:sldId id="710" r:id="rId2"/>
    <p:sldId id="711" r:id="rId3"/>
    <p:sldId id="736" r:id="rId4"/>
    <p:sldId id="712" r:id="rId5"/>
    <p:sldId id="714" r:id="rId6"/>
    <p:sldId id="732" r:id="rId7"/>
    <p:sldId id="740" r:id="rId8"/>
    <p:sldId id="738" r:id="rId9"/>
    <p:sldId id="739" r:id="rId10"/>
    <p:sldId id="737" r:id="rId11"/>
    <p:sldId id="733" r:id="rId12"/>
    <p:sldId id="734" r:id="rId13"/>
    <p:sldId id="735" r:id="rId14"/>
    <p:sldId id="715" r:id="rId15"/>
    <p:sldId id="716" r:id="rId16"/>
    <p:sldId id="717" r:id="rId17"/>
    <p:sldId id="713" r:id="rId18"/>
    <p:sldId id="718" r:id="rId19"/>
    <p:sldId id="719" r:id="rId20"/>
    <p:sldId id="720" r:id="rId21"/>
    <p:sldId id="721" r:id="rId22"/>
    <p:sldId id="722" r:id="rId23"/>
    <p:sldId id="723" r:id="rId24"/>
    <p:sldId id="724" r:id="rId25"/>
    <p:sldId id="725" r:id="rId26"/>
    <p:sldId id="726" r:id="rId27"/>
    <p:sldId id="727" r:id="rId28"/>
    <p:sldId id="728" r:id="rId29"/>
    <p:sldId id="729" r:id="rId30"/>
    <p:sldId id="730" r:id="rId31"/>
    <p:sldId id="731" r:id="rId32"/>
    <p:sldId id="741" r:id="rId33"/>
  </p:sldIdLst>
  <p:sldSz cx="9906000" cy="6858000" type="A4"/>
  <p:notesSz cx="7099300"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scaleToFitPaper="1" frameSlides="1"/>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2600"/>
    <a:srgbClr val="135FAD"/>
    <a:srgbClr val="009051"/>
    <a:srgbClr val="1551AD"/>
    <a:srgbClr val="66CCFF"/>
    <a:srgbClr val="FF6FCF"/>
    <a:srgbClr val="FFCC66"/>
    <a:srgbClr val="00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83" autoAdjust="0"/>
    <p:restoredTop sz="81588" autoAdjust="0"/>
  </p:normalViewPr>
  <p:slideViewPr>
    <p:cSldViewPr>
      <p:cViewPr varScale="1">
        <p:scale>
          <a:sx n="84" d="100"/>
          <a:sy n="84" d="100"/>
        </p:scale>
        <p:origin x="248" y="192"/>
      </p:cViewPr>
      <p:guideLst>
        <p:guide orient="horz" pos="2160"/>
        <p:guide pos="3120"/>
      </p:guideLst>
    </p:cSldViewPr>
  </p:slideViewPr>
  <p:outlineViewPr>
    <p:cViewPr>
      <p:scale>
        <a:sx n="33" d="100"/>
        <a:sy n="33" d="100"/>
      </p:scale>
      <p:origin x="0" y="10064"/>
    </p:cViewPr>
  </p:outlineViewPr>
  <p:notesTextViewPr>
    <p:cViewPr>
      <p:scale>
        <a:sx n="100" d="100"/>
        <a:sy n="100" d="100"/>
      </p:scale>
      <p:origin x="0" y="0"/>
    </p:cViewPr>
  </p:notesTextViewPr>
  <p:sorterViewPr>
    <p:cViewPr>
      <p:scale>
        <a:sx n="200" d="100"/>
        <a:sy n="200" d="100"/>
      </p:scale>
      <p:origin x="0" y="10512"/>
    </p:cViewPr>
  </p:sorterViewPr>
  <p:notesViewPr>
    <p:cSldViewPr snapToGrid="0" snapToObjects="1">
      <p:cViewPr>
        <p:scale>
          <a:sx n="111" d="100"/>
          <a:sy n="111" d="100"/>
        </p:scale>
        <p:origin x="976" y="-1168"/>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2"/>
            <a:ext cx="3076584" cy="510987"/>
          </a:xfrm>
          <a:prstGeom prst="rect">
            <a:avLst/>
          </a:prstGeom>
        </p:spPr>
        <p:txBody>
          <a:bodyPr vert="horz" lIns="94759" tIns="47380" rIns="94759" bIns="47380" rtlCol="0"/>
          <a:lstStyle>
            <a:lvl1pPr algn="l">
              <a:defRPr sz="1200"/>
            </a:lvl1pPr>
          </a:lstStyle>
          <a:p>
            <a:endParaRPr lang="zh-CN" altLang="en-US"/>
          </a:p>
        </p:txBody>
      </p:sp>
      <p:sp>
        <p:nvSpPr>
          <p:cNvPr id="3" name="日期占位符 2"/>
          <p:cNvSpPr>
            <a:spLocks noGrp="1"/>
          </p:cNvSpPr>
          <p:nvPr>
            <p:ph type="dt" sz="quarter" idx="1"/>
          </p:nvPr>
        </p:nvSpPr>
        <p:spPr>
          <a:xfrm>
            <a:off x="4021063" y="2"/>
            <a:ext cx="3076584" cy="510987"/>
          </a:xfrm>
          <a:prstGeom prst="rect">
            <a:avLst/>
          </a:prstGeom>
        </p:spPr>
        <p:txBody>
          <a:bodyPr vert="horz" lIns="94759" tIns="47380" rIns="94759" bIns="47380" rtlCol="0"/>
          <a:lstStyle>
            <a:lvl1pPr algn="r">
              <a:defRPr sz="1200"/>
            </a:lvl1pPr>
          </a:lstStyle>
          <a:p>
            <a:fld id="{B0E53223-BD64-4BED-9BC8-4C388EA24B82}" type="datetimeFigureOut">
              <a:rPr lang="zh-CN" altLang="en-US" smtClean="0"/>
              <a:pPr/>
              <a:t>2018/9/23</a:t>
            </a:fld>
            <a:endParaRPr lang="zh-CN" altLang="en-US"/>
          </a:p>
        </p:txBody>
      </p:sp>
      <p:sp>
        <p:nvSpPr>
          <p:cNvPr id="4" name="页脚占位符 3"/>
          <p:cNvSpPr>
            <a:spLocks noGrp="1"/>
          </p:cNvSpPr>
          <p:nvPr>
            <p:ph type="ftr" sz="quarter" idx="2"/>
          </p:nvPr>
        </p:nvSpPr>
        <p:spPr>
          <a:xfrm>
            <a:off x="0" y="9720319"/>
            <a:ext cx="3076584" cy="512640"/>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063" y="9720319"/>
            <a:ext cx="3076584" cy="512640"/>
          </a:xfrm>
          <a:prstGeom prst="rect">
            <a:avLst/>
          </a:prstGeom>
        </p:spPr>
        <p:txBody>
          <a:bodyPr vert="horz" lIns="94759" tIns="47380" rIns="94759" bIns="47380" rtlCol="0" anchor="b"/>
          <a:lstStyle>
            <a:lvl1pPr algn="r">
              <a:defRPr sz="1200"/>
            </a:lvl1pPr>
          </a:lstStyle>
          <a:p>
            <a:fld id="{A223ABF3-F4FC-4520-B5C6-91D6C39D1A42}" type="slidenum">
              <a:rPr lang="zh-CN" altLang="en-US" smtClean="0"/>
              <a:pPr/>
              <a:t>‹#›</a:t>
            </a:fld>
            <a:endParaRPr lang="zh-CN" altLang="en-US"/>
          </a:p>
        </p:txBody>
      </p:sp>
    </p:spTree>
    <p:extLst>
      <p:ext uri="{BB962C8B-B14F-4D97-AF65-F5344CB8AC3E}">
        <p14:creationId xmlns:p14="http://schemas.microsoft.com/office/powerpoint/2010/main" val="2039699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2"/>
            <a:ext cx="3076584" cy="510987"/>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lvl1pPr>
              <a:defRPr sz="1200" smtClean="0"/>
            </a:lvl1pPr>
          </a:lstStyle>
          <a:p>
            <a:pPr>
              <a:defRPr/>
            </a:pPr>
            <a:endParaRPr lang="en-US" altLang="zh-CN"/>
          </a:p>
        </p:txBody>
      </p:sp>
      <p:sp>
        <p:nvSpPr>
          <p:cNvPr id="59395" name="Rectangle 3"/>
          <p:cNvSpPr>
            <a:spLocks noGrp="1" noChangeArrowheads="1"/>
          </p:cNvSpPr>
          <p:nvPr>
            <p:ph type="dt" idx="1"/>
          </p:nvPr>
        </p:nvSpPr>
        <p:spPr bwMode="auto">
          <a:xfrm>
            <a:off x="4021063" y="2"/>
            <a:ext cx="3076584" cy="510987"/>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lvl1pPr algn="r">
              <a:defRPr sz="1200" smtClean="0"/>
            </a:lvl1pPr>
          </a:lstStyle>
          <a:p>
            <a:pPr>
              <a:defRPr/>
            </a:pPr>
            <a:endParaRPr lang="en-US" altLang="zh-CN"/>
          </a:p>
        </p:txBody>
      </p:sp>
      <p:sp>
        <p:nvSpPr>
          <p:cNvPr id="30724" name="Rectangle 4"/>
          <p:cNvSpPr>
            <a:spLocks noGrp="1" noRot="1" noChangeAspect="1" noChangeArrowheads="1" noTextEdit="1"/>
          </p:cNvSpPr>
          <p:nvPr>
            <p:ph type="sldImg" idx="2"/>
          </p:nvPr>
        </p:nvSpPr>
        <p:spPr bwMode="auto">
          <a:xfrm>
            <a:off x="779463" y="766763"/>
            <a:ext cx="5543550" cy="3838575"/>
          </a:xfrm>
          <a:prstGeom prst="rect">
            <a:avLst/>
          </a:prstGeom>
          <a:noFill/>
          <a:ln w="9525">
            <a:solidFill>
              <a:srgbClr val="000000"/>
            </a:solidFill>
            <a:miter lim="800000"/>
            <a:headEnd/>
            <a:tailEnd/>
          </a:ln>
        </p:spPr>
      </p:sp>
      <p:sp>
        <p:nvSpPr>
          <p:cNvPr id="59397" name="Rectangle 5"/>
          <p:cNvSpPr>
            <a:spLocks noGrp="1" noChangeArrowheads="1"/>
          </p:cNvSpPr>
          <p:nvPr>
            <p:ph type="body" sz="quarter" idx="3"/>
          </p:nvPr>
        </p:nvSpPr>
        <p:spPr bwMode="auto">
          <a:xfrm>
            <a:off x="709600" y="4861814"/>
            <a:ext cx="5680102" cy="4605494"/>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9398" name="Rectangle 6"/>
          <p:cNvSpPr>
            <a:spLocks noGrp="1" noChangeArrowheads="1"/>
          </p:cNvSpPr>
          <p:nvPr>
            <p:ph type="ftr" sz="quarter" idx="4"/>
          </p:nvPr>
        </p:nvSpPr>
        <p:spPr bwMode="auto">
          <a:xfrm>
            <a:off x="0" y="9720319"/>
            <a:ext cx="3076584" cy="512640"/>
          </a:xfrm>
          <a:prstGeom prst="rect">
            <a:avLst/>
          </a:prstGeom>
          <a:noFill/>
          <a:ln w="9525">
            <a:noFill/>
            <a:miter lim="800000"/>
            <a:headEnd/>
            <a:tailEnd/>
          </a:ln>
          <a:effectLst/>
        </p:spPr>
        <p:txBody>
          <a:bodyPr vert="horz" wrap="square" lIns="94759" tIns="47380" rIns="94759" bIns="47380" numCol="1" anchor="b" anchorCtr="0" compatLnSpc="1">
            <a:prstTxWarp prst="textNoShape">
              <a:avLst/>
            </a:prstTxWarp>
          </a:bodyPr>
          <a:lstStyle>
            <a:lvl1pPr>
              <a:defRPr sz="1200" smtClean="0"/>
            </a:lvl1pPr>
          </a:lstStyle>
          <a:p>
            <a:pPr>
              <a:defRPr/>
            </a:pPr>
            <a:endParaRPr lang="en-US" altLang="zh-CN"/>
          </a:p>
        </p:txBody>
      </p:sp>
      <p:sp>
        <p:nvSpPr>
          <p:cNvPr id="59399" name="Rectangle 7"/>
          <p:cNvSpPr>
            <a:spLocks noGrp="1" noChangeArrowheads="1"/>
          </p:cNvSpPr>
          <p:nvPr>
            <p:ph type="sldNum" sz="quarter" idx="5"/>
          </p:nvPr>
        </p:nvSpPr>
        <p:spPr bwMode="auto">
          <a:xfrm>
            <a:off x="4021063" y="9720319"/>
            <a:ext cx="3076584" cy="512640"/>
          </a:xfrm>
          <a:prstGeom prst="rect">
            <a:avLst/>
          </a:prstGeom>
          <a:noFill/>
          <a:ln w="9525">
            <a:noFill/>
            <a:miter lim="800000"/>
            <a:headEnd/>
            <a:tailEnd/>
          </a:ln>
          <a:effectLst/>
        </p:spPr>
        <p:txBody>
          <a:bodyPr vert="horz" wrap="square" lIns="94759" tIns="47380" rIns="94759" bIns="47380" numCol="1" anchor="b" anchorCtr="0" compatLnSpc="1">
            <a:prstTxWarp prst="textNoShape">
              <a:avLst/>
            </a:prstTxWarp>
          </a:bodyPr>
          <a:lstStyle>
            <a:lvl1pPr algn="r">
              <a:defRPr sz="1200" smtClean="0"/>
            </a:lvl1pPr>
          </a:lstStyle>
          <a:p>
            <a:pPr>
              <a:defRPr/>
            </a:pPr>
            <a:fld id="{A3804948-14D2-43DA-B3DB-CF1972FFF4B7}" type="slidenum">
              <a:rPr lang="en-US" altLang="zh-CN"/>
              <a:pPr>
                <a:defRPr/>
              </a:pPr>
              <a:t>‹#›</a:t>
            </a:fld>
            <a:endParaRPr lang="en-US" altLang="zh-CN"/>
          </a:p>
        </p:txBody>
      </p:sp>
    </p:spTree>
    <p:extLst>
      <p:ext uri="{BB962C8B-B14F-4D97-AF65-F5344CB8AC3E}">
        <p14:creationId xmlns:p14="http://schemas.microsoft.com/office/powerpoint/2010/main" val="253561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pPr>
              <a:defRPr/>
            </a:pPr>
            <a:fld id="{A3804948-14D2-43DA-B3DB-CF1972FFF4B7}" type="slidenum">
              <a:rPr lang="en-US" altLang="zh-CN" smtClean="0"/>
              <a:pPr>
                <a:defRPr/>
              </a:pPr>
              <a:t>1</a:t>
            </a:fld>
            <a:endParaRPr lang="en-US" altLang="zh-CN"/>
          </a:p>
        </p:txBody>
      </p:sp>
    </p:spTree>
    <p:extLst>
      <p:ext uri="{BB962C8B-B14F-4D97-AF65-F5344CB8AC3E}">
        <p14:creationId xmlns:p14="http://schemas.microsoft.com/office/powerpoint/2010/main" val="67352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a:t>
            </a:fld>
            <a:endParaRPr lang="en-US" altLang="zh-CN"/>
          </a:p>
        </p:txBody>
      </p:sp>
    </p:spTree>
    <p:extLst>
      <p:ext uri="{BB962C8B-B14F-4D97-AF65-F5344CB8AC3E}">
        <p14:creationId xmlns:p14="http://schemas.microsoft.com/office/powerpoint/2010/main" val="1478825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DBFB69-D3F8-4F6B-B32A-CC54B0D82E78}" type="slidenum">
              <a:rPr lang="en-US" altLang="zh-CN"/>
              <a:pPr/>
              <a:t>4</a:t>
            </a:fld>
            <a:endParaRPr lang="en-US" altLang="zh-CN"/>
          </a:p>
        </p:txBody>
      </p:sp>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068750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C366F7A-1C94-4634-B981-6A141FEEFB03}" type="slidenum">
              <a:rPr lang="en-US" altLang="zh-CN" smtClean="0"/>
              <a:pPr>
                <a:defRPr/>
              </a:pPr>
              <a:t>8</a:t>
            </a:fld>
            <a:endParaRPr lang="en-US" altLang="zh-CN"/>
          </a:p>
        </p:txBody>
      </p:sp>
    </p:spTree>
    <p:extLst>
      <p:ext uri="{BB962C8B-B14F-4D97-AF65-F5344CB8AC3E}">
        <p14:creationId xmlns:p14="http://schemas.microsoft.com/office/powerpoint/2010/main" val="1118391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altLang="zh-CN" sz="1200" b="0" i="0" kern="1200" dirty="0" smtClean="0">
              <a:solidFill>
                <a:schemeClr val="tx1"/>
              </a:solidFill>
              <a:effectLst/>
              <a:latin typeface="Arial" charset="0"/>
              <a:ea typeface="宋体" pitchFamily="2" charset="-122"/>
              <a:cs typeface="+mn-cs"/>
            </a:endParaRPr>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17</a:t>
            </a:fld>
            <a:endParaRPr lang="en-US" altLang="zh-CN"/>
          </a:p>
        </p:txBody>
      </p:sp>
    </p:spTree>
    <p:extLst>
      <p:ext uri="{BB962C8B-B14F-4D97-AF65-F5344CB8AC3E}">
        <p14:creationId xmlns:p14="http://schemas.microsoft.com/office/powerpoint/2010/main" val="1325802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18</a:t>
            </a:fld>
            <a:endParaRPr lang="en-US" altLang="zh-CN"/>
          </a:p>
        </p:txBody>
      </p:sp>
    </p:spTree>
    <p:extLst>
      <p:ext uri="{BB962C8B-B14F-4D97-AF65-F5344CB8AC3E}">
        <p14:creationId xmlns:p14="http://schemas.microsoft.com/office/powerpoint/2010/main" val="127805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31</a:t>
            </a:fld>
            <a:endParaRPr lang="en-US" altLang="zh-CN"/>
          </a:p>
        </p:txBody>
      </p:sp>
    </p:spTree>
    <p:extLst>
      <p:ext uri="{BB962C8B-B14F-4D97-AF65-F5344CB8AC3E}">
        <p14:creationId xmlns:p14="http://schemas.microsoft.com/office/powerpoint/2010/main" val="225170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 name="Rectangle 5"/>
          <p:cNvSpPr>
            <a:spLocks noChangeArrowheads="1"/>
          </p:cNvSpPr>
          <p:nvPr/>
        </p:nvSpPr>
        <p:spPr bwMode="auto">
          <a:xfrm>
            <a:off x="0" y="73"/>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sp>
        <p:nvSpPr>
          <p:cNvPr id="7" name="Rectangle 7"/>
          <p:cNvSpPr>
            <a:spLocks noChangeArrowheads="1"/>
          </p:cNvSpPr>
          <p:nvPr/>
        </p:nvSpPr>
        <p:spPr bwMode="auto">
          <a:xfrm>
            <a:off x="200029" y="6453188"/>
            <a:ext cx="1008063" cy="457200"/>
          </a:xfrm>
          <a:prstGeom prst="rect">
            <a:avLst/>
          </a:prstGeom>
          <a:noFill/>
          <a:ln w="9525">
            <a:noFill/>
            <a:miter lim="800000"/>
            <a:headEnd/>
            <a:tailEnd/>
          </a:ln>
          <a:effectLst/>
        </p:spPr>
        <p:txBody>
          <a:bodyPr wrap="none" lIns="92075" tIns="46038" rIns="92075" bIns="46038" anchor="ctr"/>
          <a:lstStyle/>
          <a:p>
            <a:pPr defTabSz="762000">
              <a:defRPr/>
            </a:pPr>
            <a:fld id="{877019A4-F52B-4785-B83C-A974FFFB65AE}"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grpSp>
        <p:nvGrpSpPr>
          <p:cNvPr id="2" name="Group 13"/>
          <p:cNvGrpSpPr>
            <a:grpSpLocks/>
          </p:cNvGrpSpPr>
          <p:nvPr/>
        </p:nvGrpSpPr>
        <p:grpSpPr bwMode="auto">
          <a:xfrm>
            <a:off x="-39682" y="-26988"/>
            <a:ext cx="1443038" cy="995363"/>
            <a:chOff x="0" y="0"/>
            <a:chExt cx="5557" cy="4150"/>
          </a:xfrm>
        </p:grpSpPr>
        <p:pic>
          <p:nvPicPr>
            <p:cNvPr id="9" name="Picture 14" descr="リング_2_0924"/>
            <p:cNvPicPr>
              <a:picLocks noChangeAspect="1" noChangeArrowheads="1"/>
            </p:cNvPicPr>
            <p:nvPr userDrawn="1"/>
          </p:nvPicPr>
          <p:blipFill>
            <a:blip r:embed="rId2" cstate="print"/>
            <a:srcRect t="9818"/>
            <a:stretch>
              <a:fillRect/>
            </a:stretch>
          </p:blipFill>
          <p:spPr bwMode="auto">
            <a:xfrm>
              <a:off x="249" y="0"/>
              <a:ext cx="3991" cy="3590"/>
            </a:xfrm>
            <a:prstGeom prst="rect">
              <a:avLst/>
            </a:prstGeom>
            <a:noFill/>
            <a:ln w="9525">
              <a:noFill/>
              <a:miter lim="800000"/>
              <a:headEnd/>
              <a:tailEnd/>
            </a:ln>
          </p:spPr>
        </p:pic>
        <p:pic>
          <p:nvPicPr>
            <p:cNvPr id="10" name="Picture 15" descr="リング_2_0924"/>
            <p:cNvPicPr>
              <a:picLocks noChangeAspect="1" noChangeArrowheads="1"/>
            </p:cNvPicPr>
            <p:nvPr userDrawn="1"/>
          </p:nvPicPr>
          <p:blipFill>
            <a:blip r:embed="rId2" cstate="print"/>
            <a:srcRect/>
            <a:stretch>
              <a:fillRect/>
            </a:stretch>
          </p:blipFill>
          <p:spPr bwMode="auto">
            <a:xfrm>
              <a:off x="4332" y="122"/>
              <a:ext cx="1225" cy="1222"/>
            </a:xfrm>
            <a:prstGeom prst="rect">
              <a:avLst/>
            </a:prstGeom>
            <a:noFill/>
            <a:ln w="9525">
              <a:noFill/>
              <a:miter lim="800000"/>
              <a:headEnd/>
              <a:tailEnd/>
            </a:ln>
          </p:spPr>
        </p:pic>
        <p:pic>
          <p:nvPicPr>
            <p:cNvPr id="11" name="Picture 16" descr="リング_2_0924"/>
            <p:cNvPicPr>
              <a:picLocks noChangeAspect="1" noChangeArrowheads="1"/>
            </p:cNvPicPr>
            <p:nvPr userDrawn="1"/>
          </p:nvPicPr>
          <p:blipFill>
            <a:blip r:embed="rId2" cstate="print"/>
            <a:srcRect l="15576"/>
            <a:stretch>
              <a:fillRect/>
            </a:stretch>
          </p:blipFill>
          <p:spPr bwMode="auto">
            <a:xfrm>
              <a:off x="0" y="1389"/>
              <a:ext cx="2336" cy="2761"/>
            </a:xfrm>
            <a:prstGeom prst="rect">
              <a:avLst/>
            </a:prstGeom>
            <a:noFill/>
            <a:ln w="9525">
              <a:noFill/>
              <a:miter lim="800000"/>
              <a:headEnd/>
              <a:tailEnd/>
            </a:ln>
          </p:spPr>
        </p:pic>
      </p:grpSp>
      <p:grpSp>
        <p:nvGrpSpPr>
          <p:cNvPr id="3" name="Group 20"/>
          <p:cNvGrpSpPr>
            <a:grpSpLocks/>
          </p:cNvGrpSpPr>
          <p:nvPr/>
        </p:nvGrpSpPr>
        <p:grpSpPr bwMode="auto">
          <a:xfrm>
            <a:off x="-39682" y="-26988"/>
            <a:ext cx="1443038" cy="995363"/>
            <a:chOff x="0" y="0"/>
            <a:chExt cx="5557" cy="4150"/>
          </a:xfrm>
        </p:grpSpPr>
        <p:pic>
          <p:nvPicPr>
            <p:cNvPr id="13" name="Picture 21" descr="リング_2_0924"/>
            <p:cNvPicPr>
              <a:picLocks noChangeAspect="1" noChangeArrowheads="1"/>
            </p:cNvPicPr>
            <p:nvPr userDrawn="1"/>
          </p:nvPicPr>
          <p:blipFill>
            <a:blip r:embed="rId2" cstate="print"/>
            <a:srcRect t="9818"/>
            <a:stretch>
              <a:fillRect/>
            </a:stretch>
          </p:blipFill>
          <p:spPr bwMode="auto">
            <a:xfrm>
              <a:off x="249" y="0"/>
              <a:ext cx="3991" cy="3590"/>
            </a:xfrm>
            <a:prstGeom prst="rect">
              <a:avLst/>
            </a:prstGeom>
            <a:noFill/>
            <a:ln w="9525">
              <a:noFill/>
              <a:miter lim="800000"/>
              <a:headEnd/>
              <a:tailEnd/>
            </a:ln>
          </p:spPr>
        </p:pic>
        <p:pic>
          <p:nvPicPr>
            <p:cNvPr id="14" name="Picture 22" descr="リング_2_0924"/>
            <p:cNvPicPr>
              <a:picLocks noChangeAspect="1" noChangeArrowheads="1"/>
            </p:cNvPicPr>
            <p:nvPr userDrawn="1"/>
          </p:nvPicPr>
          <p:blipFill>
            <a:blip r:embed="rId2" cstate="print"/>
            <a:srcRect/>
            <a:stretch>
              <a:fillRect/>
            </a:stretch>
          </p:blipFill>
          <p:spPr bwMode="auto">
            <a:xfrm>
              <a:off x="4332" y="122"/>
              <a:ext cx="1225" cy="1222"/>
            </a:xfrm>
            <a:prstGeom prst="rect">
              <a:avLst/>
            </a:prstGeom>
            <a:noFill/>
            <a:ln w="9525">
              <a:noFill/>
              <a:miter lim="800000"/>
              <a:headEnd/>
              <a:tailEnd/>
            </a:ln>
          </p:spPr>
        </p:pic>
        <p:pic>
          <p:nvPicPr>
            <p:cNvPr id="15" name="Picture 23" descr="リング_2_0924"/>
            <p:cNvPicPr>
              <a:picLocks noChangeAspect="1" noChangeArrowheads="1"/>
            </p:cNvPicPr>
            <p:nvPr userDrawn="1"/>
          </p:nvPicPr>
          <p:blipFill>
            <a:blip r:embed="rId2" cstate="print"/>
            <a:srcRect l="15576"/>
            <a:stretch>
              <a:fillRect/>
            </a:stretch>
          </p:blipFill>
          <p:spPr bwMode="auto">
            <a:xfrm>
              <a:off x="0" y="1389"/>
              <a:ext cx="2336" cy="2761"/>
            </a:xfrm>
            <a:prstGeom prst="rect">
              <a:avLst/>
            </a:prstGeom>
            <a:noFill/>
            <a:ln w="9525">
              <a:noFill/>
              <a:miter lim="800000"/>
              <a:headEnd/>
              <a:tailEnd/>
            </a:ln>
          </p:spPr>
        </p:pic>
      </p:grpSp>
      <p:sp>
        <p:nvSpPr>
          <p:cNvPr id="124931" name="Rectangle 3"/>
          <p:cNvSpPr>
            <a:spLocks noGrp="1" noChangeArrowheads="1"/>
          </p:cNvSpPr>
          <p:nvPr>
            <p:ph type="subTitle" idx="1"/>
          </p:nvPr>
        </p:nvSpPr>
        <p:spPr>
          <a:xfrm>
            <a:off x="1485900" y="3886200"/>
            <a:ext cx="6934200" cy="1752600"/>
          </a:xfrm>
        </p:spPr>
        <p:txBody>
          <a:bodyPr/>
          <a:lstStyle>
            <a:lvl1pPr marL="0" indent="0" algn="ctr">
              <a:buFontTx/>
              <a:buNone/>
              <a:defRPr/>
            </a:lvl1pPr>
          </a:lstStyle>
          <a:p>
            <a:r>
              <a:rPr lang="zh-CN" altLang="en-US"/>
              <a:t>单击此处编辑母版副标题样式</a:t>
            </a:r>
            <a:endParaRPr lang="en-US" altLang="zh-CN"/>
          </a:p>
        </p:txBody>
      </p:sp>
      <p:sp>
        <p:nvSpPr>
          <p:cNvPr id="124934" name="Rectangle 6"/>
          <p:cNvSpPr>
            <a:spLocks noGrp="1" noChangeArrowheads="1"/>
          </p:cNvSpPr>
          <p:nvPr>
            <p:ph type="ctrTitle"/>
          </p:nvPr>
        </p:nvSpPr>
        <p:spPr>
          <a:xfrm>
            <a:off x="742950" y="2130524"/>
            <a:ext cx="8420100" cy="1470025"/>
          </a:xfrm>
        </p:spPr>
        <p:txBody>
          <a:bodyPr/>
          <a:lstStyle>
            <a:lvl1pPr>
              <a:defRPr/>
            </a:lvl1pPr>
          </a:lstStyle>
          <a:p>
            <a:r>
              <a:rPr lang="zh-CN" altLang="en-US"/>
              <a:t>单击此处编辑母版标题样式</a:t>
            </a:r>
            <a:endParaRPr lang="en-US" altLang="zh-CN"/>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4617" y="188913"/>
            <a:ext cx="2339975" cy="59372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71472" y="188913"/>
            <a:ext cx="6870700" cy="59372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71476" y="188913"/>
            <a:ext cx="9363076" cy="792162"/>
          </a:xfrm>
        </p:spPr>
        <p:txBody>
          <a:bodyPr/>
          <a:lstStyle/>
          <a:p>
            <a:r>
              <a:rPr lang="zh-CN" altLang="en-US"/>
              <a:t>单击此处编辑母版标题样式</a:t>
            </a:r>
          </a:p>
        </p:txBody>
      </p:sp>
      <p:sp>
        <p:nvSpPr>
          <p:cNvPr id="3" name="表格占位符 2"/>
          <p:cNvSpPr>
            <a:spLocks noGrp="1"/>
          </p:cNvSpPr>
          <p:nvPr>
            <p:ph type="tbl" idx="1"/>
          </p:nvPr>
        </p:nvSpPr>
        <p:spPr>
          <a:xfrm>
            <a:off x="350892" y="1196976"/>
            <a:ext cx="9139237" cy="4929188"/>
          </a:xfrm>
        </p:spPr>
        <p:txBody>
          <a:bodyPr/>
          <a:lstStyle/>
          <a:p>
            <a:pPr lvl="0"/>
            <a:r>
              <a:rPr lang="zh-CN" altLang="en-US" noProof="0"/>
              <a:t>单击图标添加表格</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SimHei" charset="-122"/>
                <a:ea typeface="SimHei" charset="-122"/>
                <a:cs typeface="SimHei"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SimHei" charset="-122"/>
                <a:ea typeface="SimHei" charset="-122"/>
                <a:cs typeface="SimHei" charset="-122"/>
              </a:defRPr>
            </a:lvl1pPr>
            <a:lvl2pPr>
              <a:defRPr>
                <a:latin typeface="SimHei" charset="-122"/>
                <a:ea typeface="SimHei" charset="-122"/>
                <a:cs typeface="SimHei" charset="-122"/>
              </a:defRPr>
            </a:lvl2pPr>
            <a:lvl3pPr>
              <a:defRPr>
                <a:latin typeface="SimHei" charset="-122"/>
                <a:ea typeface="SimHei" charset="-122"/>
                <a:cs typeface="SimHei" charset="-122"/>
              </a:defRPr>
            </a:lvl3pPr>
            <a:lvl4pPr>
              <a:defRPr>
                <a:latin typeface="SimHei" charset="-122"/>
                <a:ea typeface="SimHei" charset="-122"/>
                <a:cs typeface="SimHei" charset="-122"/>
              </a:defRPr>
            </a:lvl4pPr>
            <a:lvl5pPr>
              <a:defRPr>
                <a:latin typeface="SimHei" charset="-122"/>
                <a:ea typeface="SimHei" charset="-122"/>
                <a:cs typeface="Sim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98"/>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22"/>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0841" y="1196976"/>
            <a:ext cx="4492626"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95872" y="1196976"/>
            <a:ext cx="44942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39" y="1535113"/>
            <a:ext cx="43767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39" y="2174875"/>
            <a:ext cx="43767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41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41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9" y="273050"/>
            <a:ext cx="325913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3" y="273149"/>
            <a:ext cx="553720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9" y="1435104"/>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4" y="4800601"/>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4"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941514" y="5367339"/>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350878" y="1196976"/>
            <a:ext cx="9139237"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35" name="Rectangle 11"/>
          <p:cNvSpPr>
            <a:spLocks noChangeArrowheads="1"/>
          </p:cNvSpPr>
          <p:nvPr/>
        </p:nvSpPr>
        <p:spPr bwMode="auto">
          <a:xfrm>
            <a:off x="0" y="73"/>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sp>
        <p:nvSpPr>
          <p:cNvPr id="1029" name="Rectangle 2"/>
          <p:cNvSpPr>
            <a:spLocks noGrp="1" noChangeArrowheads="1"/>
          </p:cNvSpPr>
          <p:nvPr>
            <p:ph type="title"/>
          </p:nvPr>
        </p:nvSpPr>
        <p:spPr bwMode="auto">
          <a:xfrm>
            <a:off x="271464" y="188913"/>
            <a:ext cx="9363076"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36" name="Rectangle 12"/>
          <p:cNvSpPr>
            <a:spLocks noChangeArrowheads="1"/>
          </p:cNvSpPr>
          <p:nvPr/>
        </p:nvSpPr>
        <p:spPr bwMode="auto">
          <a:xfrm>
            <a:off x="228600" y="6400800"/>
            <a:ext cx="894782" cy="373134"/>
          </a:xfrm>
          <a:prstGeom prst="rect">
            <a:avLst/>
          </a:prstGeom>
          <a:noFill/>
          <a:ln w="9525">
            <a:noFill/>
            <a:miter lim="800000"/>
            <a:headEnd/>
            <a:tailEnd/>
          </a:ln>
          <a:effectLst/>
        </p:spPr>
        <p:txBody>
          <a:bodyPr wrap="none" lIns="92075" tIns="46038" rIns="92075" bIns="46038" anchor="ctr"/>
          <a:lstStyle/>
          <a:p>
            <a:pPr defTabSz="762000">
              <a:defRPr/>
            </a:pPr>
            <a:fld id="{A668977A-3572-4392-907F-8F125AD2A05E}" type="slidenum">
              <a:rPr kumimoji="1" lang="en-US" altLang="ja-JP" sz="1600">
                <a:solidFill>
                  <a:schemeClr val="tx1"/>
                </a:solidFill>
                <a:latin typeface="Times New Roman" pitchFamily="18" charset="0"/>
                <a:ea typeface="MS PGothic" pitchFamily="34" charset="-128"/>
              </a:rPr>
              <a:pPr defTabSz="762000">
                <a:defRPr/>
              </a:pPr>
              <a:t>‹#›</a:t>
            </a:fld>
            <a:endParaRPr kumimoji="1" lang="en-US" altLang="ja-JP" sz="1600" dirty="0">
              <a:solidFill>
                <a:schemeClr val="tx1"/>
              </a:solidFill>
              <a:latin typeface="Times New Roman" pitchFamily="18"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Lst>
  <p:transition/>
  <p:timing>
    <p:tnLst>
      <p:par>
        <p:cTn id="1" dur="indefinite" restart="never" nodeType="tmRoot"/>
      </p:par>
    </p:tnLst>
  </p:timing>
  <p:hf sldNum="0" hdr="0" ftr="0" dt="0"/>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Arial" charset="0"/>
          <a:ea typeface="宋体" pitchFamily="2" charset="-122"/>
        </a:defRPr>
      </a:lvl2pPr>
      <a:lvl3pPr algn="ctr" rtl="0" eaLnBrk="1" fontAlgn="base" hangingPunct="1">
        <a:spcBef>
          <a:spcPct val="0"/>
        </a:spcBef>
        <a:spcAft>
          <a:spcPct val="0"/>
        </a:spcAft>
        <a:defRPr sz="4000">
          <a:solidFill>
            <a:schemeClr val="tx2"/>
          </a:solidFill>
          <a:latin typeface="Arial" charset="0"/>
          <a:ea typeface="宋体" pitchFamily="2" charset="-122"/>
        </a:defRPr>
      </a:lvl3pPr>
      <a:lvl4pPr algn="ctr" rtl="0" eaLnBrk="1" fontAlgn="base" hangingPunct="1">
        <a:spcBef>
          <a:spcPct val="0"/>
        </a:spcBef>
        <a:spcAft>
          <a:spcPct val="0"/>
        </a:spcAft>
        <a:defRPr sz="4000">
          <a:solidFill>
            <a:schemeClr val="tx2"/>
          </a:solidFill>
          <a:latin typeface="Arial" charset="0"/>
          <a:ea typeface="宋体" pitchFamily="2" charset="-122"/>
        </a:defRPr>
      </a:lvl4pPr>
      <a:lvl5pPr algn="ctr" rtl="0" eaLnBrk="1" fontAlgn="base" hangingPunct="1">
        <a:spcBef>
          <a:spcPct val="0"/>
        </a:spcBef>
        <a:spcAft>
          <a:spcPct val="0"/>
        </a:spcAft>
        <a:defRPr sz="4000">
          <a:solidFill>
            <a:schemeClr val="tx2"/>
          </a:solidFill>
          <a:latin typeface="Arial" charset="0"/>
          <a:ea typeface="宋体" pitchFamily="2" charset="-122"/>
        </a:defRPr>
      </a:lvl5pPr>
      <a:lvl6pPr marL="457200" algn="ctr" rtl="0" eaLnBrk="1" fontAlgn="base" hangingPunct="1">
        <a:spcBef>
          <a:spcPct val="0"/>
        </a:spcBef>
        <a:spcAft>
          <a:spcPct val="0"/>
        </a:spcAft>
        <a:defRPr sz="4000">
          <a:solidFill>
            <a:schemeClr val="tx2"/>
          </a:solidFill>
          <a:latin typeface="Arial" charset="0"/>
          <a:ea typeface="宋体" pitchFamily="2" charset="-122"/>
        </a:defRPr>
      </a:lvl6pPr>
      <a:lvl7pPr marL="914400" algn="ctr" rtl="0" eaLnBrk="1" fontAlgn="base" hangingPunct="1">
        <a:spcBef>
          <a:spcPct val="0"/>
        </a:spcBef>
        <a:spcAft>
          <a:spcPct val="0"/>
        </a:spcAft>
        <a:defRPr sz="4000">
          <a:solidFill>
            <a:schemeClr val="tx2"/>
          </a:solidFill>
          <a:latin typeface="Arial" charset="0"/>
          <a:ea typeface="宋体" pitchFamily="2" charset="-122"/>
        </a:defRPr>
      </a:lvl7pPr>
      <a:lvl8pPr marL="1371600" algn="ctr" rtl="0" eaLnBrk="1" fontAlgn="base" hangingPunct="1">
        <a:spcBef>
          <a:spcPct val="0"/>
        </a:spcBef>
        <a:spcAft>
          <a:spcPct val="0"/>
        </a:spcAft>
        <a:defRPr sz="4000">
          <a:solidFill>
            <a:schemeClr val="tx2"/>
          </a:solidFill>
          <a:latin typeface="Arial" charset="0"/>
          <a:ea typeface="宋体" pitchFamily="2" charset="-122"/>
        </a:defRPr>
      </a:lvl8pPr>
      <a:lvl9pPr marL="1828800" algn="ctr"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hw19960313@qq.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hyperlink" Target="http://yangy.or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hw19960313@qq.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742950" y="2263775"/>
            <a:ext cx="8420100" cy="1470025"/>
          </a:xfrm>
        </p:spPr>
        <p:txBody>
          <a:bodyPr/>
          <a:lstStyle/>
          <a:p>
            <a:r>
              <a:rPr kumimoji="1" lang="zh-CN" altLang="en-US" sz="3600" b="1" dirty="0" smtClean="0">
                <a:latin typeface="SimHei" charset="-122"/>
                <a:ea typeface="SimHei" charset="-122"/>
                <a:cs typeface="SimHei" charset="-122"/>
              </a:rPr>
              <a:t>人工智能课程介绍</a:t>
            </a:r>
            <a:endParaRPr lang="en-US" altLang="zh-CN" sz="3600" b="1" dirty="0">
              <a:latin typeface="SimHei" charset="-122"/>
              <a:ea typeface="SimHei" charset="-122"/>
              <a:cs typeface="SimHei" charset="-122"/>
            </a:endParaRPr>
          </a:p>
        </p:txBody>
      </p:sp>
      <p:sp>
        <p:nvSpPr>
          <p:cNvPr id="4" name="Subtitle 3"/>
          <p:cNvSpPr>
            <a:spLocks noGrp="1"/>
          </p:cNvSpPr>
          <p:nvPr>
            <p:ph type="subTitle" idx="1"/>
          </p:nvPr>
        </p:nvSpPr>
        <p:spPr/>
        <p:txBody>
          <a:bodyPr/>
          <a:lstStyle/>
          <a:p>
            <a:r>
              <a:rPr lang="zh-CN" altLang="en-US" dirty="0" smtClean="0">
                <a:latin typeface="SimHei" charset="-122"/>
                <a:ea typeface="SimHei" charset="-122"/>
                <a:cs typeface="SimHei" charset="-122"/>
              </a:rPr>
              <a:t>杨洋</a:t>
            </a:r>
            <a:endParaRPr lang="en-US" altLang="zh-CN" dirty="0" smtClean="0">
              <a:latin typeface="SimHei" charset="-122"/>
              <a:ea typeface="SimHei" charset="-122"/>
              <a:cs typeface="SimHei" charset="-122"/>
            </a:endParaRPr>
          </a:p>
          <a:p>
            <a:r>
              <a:rPr lang="zh-CN" altLang="en-US" dirty="0" smtClean="0">
                <a:latin typeface="SimHei" charset="-122"/>
                <a:ea typeface="SimHei" charset="-122"/>
                <a:cs typeface="SimHei" charset="-122"/>
              </a:rPr>
              <a:t>浙江大学</a:t>
            </a:r>
            <a:endParaRPr lang="en-US" dirty="0">
              <a:latin typeface="SimHei" charset="-122"/>
              <a:ea typeface="SimHei" charset="-122"/>
              <a:cs typeface="SimHei" charset="-122"/>
            </a:endParaRPr>
          </a:p>
        </p:txBody>
      </p:sp>
    </p:spTree>
    <p:extLst>
      <p:ext uri="{BB962C8B-B14F-4D97-AF65-F5344CB8AC3E}">
        <p14:creationId xmlns:p14="http://schemas.microsoft.com/office/powerpoint/2010/main" val="140752971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Arial" charset="0"/>
                <a:ea typeface="Arial" charset="0"/>
                <a:cs typeface="Arial" charset="0"/>
              </a:rPr>
              <a:t>One</a:t>
            </a:r>
            <a:r>
              <a:rPr lang="zh-CN" altLang="en-US" dirty="0" smtClean="0">
                <a:latin typeface="Arial" charset="0"/>
                <a:ea typeface="Arial" charset="0"/>
                <a:cs typeface="Arial" charset="0"/>
              </a:rPr>
              <a:t> </a:t>
            </a:r>
            <a:r>
              <a:rPr lang="en-US" altLang="zh-CN" dirty="0" smtClean="0">
                <a:latin typeface="Arial" charset="0"/>
                <a:ea typeface="Arial" charset="0"/>
                <a:cs typeface="Arial" charset="0"/>
              </a:rPr>
              <a:t>more</a:t>
            </a:r>
            <a:r>
              <a:rPr lang="zh-CN" altLang="en-US" dirty="0" smtClean="0">
                <a:latin typeface="Arial" charset="0"/>
                <a:ea typeface="Arial" charset="0"/>
                <a:cs typeface="Arial" charset="0"/>
              </a:rPr>
              <a:t> </a:t>
            </a:r>
            <a:r>
              <a:rPr lang="en-US" altLang="zh-CN" dirty="0" smtClean="0">
                <a:latin typeface="Arial" charset="0"/>
                <a:ea typeface="Arial" charset="0"/>
                <a:cs typeface="Arial" charset="0"/>
              </a:rPr>
              <a:t>close</a:t>
            </a:r>
            <a:r>
              <a:rPr lang="zh-CN" altLang="en-US" dirty="0" smtClean="0">
                <a:latin typeface="Arial" charset="0"/>
                <a:ea typeface="Arial" charset="0"/>
                <a:cs typeface="Arial" charset="0"/>
              </a:rPr>
              <a:t> </a:t>
            </a:r>
            <a:r>
              <a:rPr lang="en-US" altLang="zh-CN" dirty="0" smtClean="0">
                <a:latin typeface="Arial" charset="0"/>
                <a:ea typeface="Arial" charset="0"/>
                <a:cs typeface="Arial" charset="0"/>
              </a:rPr>
              <a:t>problem</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altLang="zh-CN" sz="2800" dirty="0" smtClean="0">
                <a:latin typeface="Arial" charset="0"/>
                <a:ea typeface="Arial" charset="0"/>
                <a:cs typeface="Arial" charset="0"/>
              </a:rPr>
              <a:t>Which</a:t>
            </a:r>
            <a:r>
              <a:rPr lang="zh-CN" altLang="en-US" sz="2800" dirty="0" smtClean="0">
                <a:latin typeface="Arial" charset="0"/>
                <a:ea typeface="Arial" charset="0"/>
                <a:cs typeface="Arial" charset="0"/>
              </a:rPr>
              <a:t> </a:t>
            </a:r>
            <a:r>
              <a:rPr lang="en-US" altLang="zh-CN" sz="2800" dirty="0" smtClean="0">
                <a:latin typeface="Arial" charset="0"/>
                <a:ea typeface="Arial" charset="0"/>
                <a:cs typeface="Arial" charset="0"/>
              </a:rPr>
              <a:t>one</a:t>
            </a:r>
            <a:r>
              <a:rPr lang="zh-CN" altLang="en-US" sz="2800" dirty="0" smtClean="0">
                <a:latin typeface="Arial" charset="0"/>
                <a:ea typeface="Arial" charset="0"/>
                <a:cs typeface="Arial" charset="0"/>
              </a:rPr>
              <a:t> </a:t>
            </a:r>
            <a:r>
              <a:rPr lang="en-US" altLang="zh-CN" sz="2800" dirty="0" smtClean="0">
                <a:latin typeface="Arial" charset="0"/>
                <a:ea typeface="Arial" charset="0"/>
                <a:cs typeface="Arial" charset="0"/>
              </a:rPr>
              <a:t>is</a:t>
            </a:r>
            <a:r>
              <a:rPr lang="zh-CN" altLang="en-US" sz="2800" dirty="0" smtClean="0">
                <a:latin typeface="Arial" charset="0"/>
                <a:ea typeface="Arial" charset="0"/>
                <a:cs typeface="Arial" charset="0"/>
              </a:rPr>
              <a:t> </a:t>
            </a:r>
            <a:r>
              <a:rPr lang="en-US" altLang="zh-CN" sz="2800" dirty="0" smtClean="0">
                <a:latin typeface="Arial" charset="0"/>
                <a:ea typeface="Arial" charset="0"/>
                <a:cs typeface="Arial" charset="0"/>
              </a:rPr>
              <a:t>me?</a:t>
            </a:r>
            <a:r>
              <a:rPr lang="zh-CN" altLang="en-US" sz="2800" dirty="0" smtClean="0">
                <a:latin typeface="Arial" charset="0"/>
                <a:ea typeface="Arial" charset="0"/>
                <a:cs typeface="Arial" charset="0"/>
              </a:rPr>
              <a:t> </a:t>
            </a:r>
            <a:endParaRPr lang="en-US" altLang="zh-CN" sz="2800" dirty="0" smtClean="0">
              <a:latin typeface="Arial" charset="0"/>
              <a:ea typeface="Arial" charset="0"/>
              <a:cs typeface="Arial" charset="0"/>
            </a:endParaRPr>
          </a:p>
          <a:p>
            <a:pPr lvl="1"/>
            <a:r>
              <a:rPr lang="en-US" sz="2400" dirty="0" err="1" smtClean="0">
                <a:latin typeface="Arial" charset="0"/>
                <a:ea typeface="Arial" charset="0"/>
                <a:cs typeface="Arial" charset="0"/>
              </a:rPr>
              <a:t>Yuxiao</a:t>
            </a:r>
            <a:r>
              <a:rPr lang="en-US" sz="2400" dirty="0" smtClean="0">
                <a:latin typeface="Arial" charset="0"/>
                <a:ea typeface="Arial" charset="0"/>
                <a:cs typeface="Arial" charset="0"/>
              </a:rPr>
              <a:t> </a:t>
            </a:r>
            <a:r>
              <a:rPr lang="en-US" sz="2400" dirty="0">
                <a:latin typeface="Arial" charset="0"/>
                <a:ea typeface="Arial" charset="0"/>
                <a:cs typeface="Arial" charset="0"/>
              </a:rPr>
              <a:t>Dong, </a:t>
            </a:r>
            <a:r>
              <a:rPr lang="en-US" sz="2400" b="1" dirty="0">
                <a:solidFill>
                  <a:srgbClr val="0070C0"/>
                </a:solidFill>
                <a:latin typeface="Arial" charset="0"/>
                <a:ea typeface="Arial" charset="0"/>
                <a:cs typeface="Arial" charset="0"/>
              </a:rPr>
              <a:t>Yang Yang</a:t>
            </a:r>
            <a:r>
              <a:rPr lang="en-US" sz="2400" dirty="0">
                <a:latin typeface="Arial" charset="0"/>
                <a:ea typeface="Arial" charset="0"/>
                <a:cs typeface="Arial" charset="0"/>
              </a:rPr>
              <a:t>, </a:t>
            </a:r>
            <a:r>
              <a:rPr lang="en-US" sz="2400" dirty="0" err="1">
                <a:latin typeface="Arial" charset="0"/>
                <a:ea typeface="Arial" charset="0"/>
                <a:cs typeface="Arial" charset="0"/>
              </a:rPr>
              <a:t>Jie</a:t>
            </a:r>
            <a:r>
              <a:rPr lang="en-US" sz="2400" dirty="0">
                <a:latin typeface="Arial" charset="0"/>
                <a:ea typeface="Arial" charset="0"/>
                <a:cs typeface="Arial" charset="0"/>
              </a:rPr>
              <a:t> Tang, </a:t>
            </a:r>
            <a:r>
              <a:rPr lang="en-US" sz="2400" b="1" dirty="0">
                <a:solidFill>
                  <a:srgbClr val="0070C0"/>
                </a:solidFill>
                <a:latin typeface="Arial" charset="0"/>
                <a:ea typeface="Arial" charset="0"/>
                <a:cs typeface="Arial" charset="0"/>
              </a:rPr>
              <a:t>Yang Yang</a:t>
            </a:r>
            <a:r>
              <a:rPr lang="en-US" sz="2400" dirty="0">
                <a:latin typeface="Arial" charset="0"/>
                <a:ea typeface="Arial" charset="0"/>
                <a:cs typeface="Arial" charset="0"/>
              </a:rPr>
              <a:t>, and </a:t>
            </a:r>
            <a:r>
              <a:rPr lang="en-US" sz="2400" dirty="0" err="1">
                <a:latin typeface="Arial" charset="0"/>
                <a:ea typeface="Arial" charset="0"/>
                <a:cs typeface="Arial" charset="0"/>
              </a:rPr>
              <a:t>Nitesh</a:t>
            </a:r>
            <a:r>
              <a:rPr lang="en-US" sz="2400" dirty="0">
                <a:latin typeface="Arial" charset="0"/>
                <a:ea typeface="Arial" charset="0"/>
                <a:cs typeface="Arial" charset="0"/>
              </a:rPr>
              <a:t> V. Chawla. Inferring User Demographics and Social Strategies in Mobile Social Networks. In Proceedings of the </a:t>
            </a:r>
            <a:r>
              <a:rPr lang="en-US" sz="2400" dirty="0" err="1">
                <a:latin typeface="Arial" charset="0"/>
                <a:ea typeface="Arial" charset="0"/>
                <a:cs typeface="Arial" charset="0"/>
              </a:rPr>
              <a:t>Twentyth</a:t>
            </a:r>
            <a:r>
              <a:rPr lang="en-US" sz="2400" dirty="0">
                <a:latin typeface="Arial" charset="0"/>
                <a:ea typeface="Arial" charset="0"/>
                <a:cs typeface="Arial" charset="0"/>
              </a:rPr>
              <a:t> ACM SIGKDD International Conference on Knowledge Discovery and Data Mining (KDD'14), 2014, pages 15-24. </a:t>
            </a:r>
            <a:endParaRPr lang="en-US" sz="2400" dirty="0" smtClean="0">
              <a:latin typeface="Arial" charset="0"/>
              <a:ea typeface="Arial" charset="0"/>
              <a:cs typeface="Arial" charset="0"/>
            </a:endParaRPr>
          </a:p>
          <a:p>
            <a:pPr lvl="1"/>
            <a:r>
              <a:rPr lang="en-US" sz="2400" dirty="0" smtClean="0">
                <a:latin typeface="Arial" charset="0"/>
                <a:ea typeface="Arial" charset="0"/>
                <a:cs typeface="Arial" charset="0"/>
              </a:rPr>
              <a:t>Any ideas?</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1311247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课程考核</a:t>
            </a:r>
            <a:endParaRPr lang="en-US" dirty="0"/>
          </a:p>
        </p:txBody>
      </p:sp>
      <p:sp>
        <p:nvSpPr>
          <p:cNvPr id="3" name="Content Placeholder 2"/>
          <p:cNvSpPr>
            <a:spLocks noGrp="1"/>
          </p:cNvSpPr>
          <p:nvPr>
            <p:ph idx="1"/>
          </p:nvPr>
        </p:nvSpPr>
        <p:spPr/>
        <p:txBody>
          <a:bodyPr/>
          <a:lstStyle/>
          <a:p>
            <a:r>
              <a:rPr lang="zh-CN" altLang="en-US" dirty="0" smtClean="0"/>
              <a:t>论文阅读（</a:t>
            </a:r>
            <a:r>
              <a:rPr lang="en-US" altLang="zh-CN" dirty="0" smtClean="0"/>
              <a:t>60</a:t>
            </a:r>
            <a:r>
              <a:rPr lang="zh-CN" altLang="en-US" dirty="0" smtClean="0"/>
              <a:t>分）</a:t>
            </a:r>
            <a:endParaRPr lang="en-US" altLang="zh-CN" dirty="0"/>
          </a:p>
          <a:p>
            <a:pPr lvl="1"/>
            <a:r>
              <a:rPr lang="zh-CN" altLang="en-US" dirty="0"/>
              <a:t>选择前</a:t>
            </a:r>
            <a:r>
              <a:rPr lang="en-US" altLang="zh-CN" dirty="0"/>
              <a:t>4</a:t>
            </a:r>
            <a:r>
              <a:rPr lang="zh-CN" altLang="en-US" dirty="0"/>
              <a:t>次课程中任意一次作为阅读主题，自行选择</a:t>
            </a:r>
            <a:r>
              <a:rPr lang="en-US" altLang="zh-CN" dirty="0"/>
              <a:t>3-5</a:t>
            </a:r>
            <a:r>
              <a:rPr lang="zh-CN" altLang="en-US" dirty="0"/>
              <a:t>篇相关论文进行阅读，汇总成一份</a:t>
            </a:r>
            <a:r>
              <a:rPr lang="en-US" altLang="zh-CN" dirty="0"/>
              <a:t>3000</a:t>
            </a:r>
            <a:r>
              <a:rPr lang="zh-CN" altLang="en-US" dirty="0"/>
              <a:t>字以上的阅读</a:t>
            </a:r>
            <a:r>
              <a:rPr lang="zh-CN" altLang="en-US" dirty="0" smtClean="0"/>
              <a:t>报告</a:t>
            </a:r>
            <a:endParaRPr lang="en-US" altLang="zh-CN" dirty="0" smtClean="0"/>
          </a:p>
          <a:p>
            <a:pPr lvl="1"/>
            <a:r>
              <a:rPr lang="zh-CN" altLang="en-US" dirty="0" smtClean="0"/>
              <a:t>报告内容（参考</a:t>
            </a:r>
            <a:r>
              <a:rPr lang="en-US" altLang="zh-CN" dirty="0" smtClean="0">
                <a:latin typeface="Arial" charset="0"/>
                <a:ea typeface="Arial" charset="0"/>
                <a:cs typeface="Arial" charset="0"/>
              </a:rPr>
              <a:t>survey</a:t>
            </a:r>
            <a:r>
              <a:rPr lang="zh-CN" altLang="en-US" dirty="0" smtClean="0">
                <a:latin typeface="Arial" charset="0"/>
                <a:ea typeface="Arial" charset="0"/>
                <a:cs typeface="Arial" charset="0"/>
              </a:rPr>
              <a:t> </a:t>
            </a:r>
            <a:r>
              <a:rPr lang="en-US" altLang="zh-CN" dirty="0" smtClean="0">
                <a:latin typeface="Arial" charset="0"/>
                <a:ea typeface="Arial" charset="0"/>
                <a:cs typeface="Arial" charset="0"/>
              </a:rPr>
              <a:t>paper</a:t>
            </a:r>
            <a:r>
              <a:rPr lang="zh-CN" altLang="en-US" dirty="0" smtClean="0"/>
              <a:t>）：</a:t>
            </a:r>
            <a:endParaRPr lang="en-US" altLang="zh-CN" dirty="0" smtClean="0"/>
          </a:p>
          <a:p>
            <a:pPr lvl="2"/>
            <a:r>
              <a:rPr lang="zh-CN" altLang="en-US" dirty="0" smtClean="0"/>
              <a:t>领域背景（研究的核心问题、研究动机、研究意义等）</a:t>
            </a:r>
            <a:endParaRPr lang="en-US" altLang="zh-CN" dirty="0" smtClean="0"/>
          </a:p>
          <a:p>
            <a:pPr lvl="2"/>
            <a:r>
              <a:rPr lang="zh-CN" altLang="en-US" dirty="0" smtClean="0"/>
              <a:t>相关工作（所阅读论文研究工作的特点、对工作内容进行概要性描述等）</a:t>
            </a:r>
            <a:endParaRPr lang="en-US" altLang="zh-CN" dirty="0" smtClean="0"/>
          </a:p>
          <a:p>
            <a:pPr lvl="2"/>
            <a:r>
              <a:rPr lang="zh-CN" altLang="en-US" dirty="0" smtClean="0"/>
              <a:t>自我思考（存在问题、研究扩展等）</a:t>
            </a:r>
            <a:endParaRPr lang="en-US" altLang="zh-CN" dirty="0" smtClean="0"/>
          </a:p>
          <a:p>
            <a:pPr lvl="1"/>
            <a:r>
              <a:rPr lang="zh-CN" altLang="en-US" b="1" dirty="0">
                <a:solidFill>
                  <a:srgbClr val="C00000"/>
                </a:solidFill>
              </a:rPr>
              <a:t>第</a:t>
            </a:r>
            <a:r>
              <a:rPr lang="en-US" altLang="zh-CN" b="1" dirty="0">
                <a:solidFill>
                  <a:srgbClr val="C00000"/>
                </a:solidFill>
              </a:rPr>
              <a:t>8</a:t>
            </a:r>
            <a:r>
              <a:rPr lang="zh-CN" altLang="en-US" b="1" dirty="0">
                <a:solidFill>
                  <a:srgbClr val="C00000"/>
                </a:solidFill>
              </a:rPr>
              <a:t>次上课前递交阅读报告</a:t>
            </a:r>
            <a:endParaRPr lang="en-US" altLang="zh-CN" b="1" dirty="0" smtClean="0">
              <a:solidFill>
                <a:srgbClr val="C00000"/>
              </a:solidFill>
            </a:endParaRPr>
          </a:p>
          <a:p>
            <a:pPr lvl="2"/>
            <a:endParaRPr lang="en-US" altLang="zh-CN" dirty="0"/>
          </a:p>
        </p:txBody>
      </p:sp>
    </p:spTree>
    <p:extLst>
      <p:ext uri="{BB962C8B-B14F-4D97-AF65-F5344CB8AC3E}">
        <p14:creationId xmlns:p14="http://schemas.microsoft.com/office/powerpoint/2010/main" val="52399527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课程考核</a:t>
            </a:r>
            <a:endParaRPr lang="en-US" dirty="0"/>
          </a:p>
        </p:txBody>
      </p:sp>
      <p:sp>
        <p:nvSpPr>
          <p:cNvPr id="3" name="Content Placeholder 2"/>
          <p:cNvSpPr>
            <a:spLocks noGrp="1"/>
          </p:cNvSpPr>
          <p:nvPr>
            <p:ph idx="1"/>
          </p:nvPr>
        </p:nvSpPr>
        <p:spPr/>
        <p:txBody>
          <a:bodyPr/>
          <a:lstStyle/>
          <a:p>
            <a:r>
              <a:rPr lang="zh-CN" altLang="en-US" dirty="0" smtClean="0"/>
              <a:t>论文展示（</a:t>
            </a:r>
            <a:r>
              <a:rPr lang="en-US" altLang="zh-CN" dirty="0" smtClean="0"/>
              <a:t>40</a:t>
            </a:r>
            <a:r>
              <a:rPr lang="zh-CN" altLang="en-US" dirty="0" smtClean="0"/>
              <a:t>分）</a:t>
            </a:r>
            <a:endParaRPr lang="en-US" altLang="zh-CN" dirty="0" smtClean="0"/>
          </a:p>
          <a:p>
            <a:pPr lvl="1"/>
            <a:r>
              <a:rPr lang="zh-CN" altLang="en-US" dirty="0" smtClean="0"/>
              <a:t>在第</a:t>
            </a:r>
            <a:r>
              <a:rPr lang="en-US" altLang="zh-CN" dirty="0" smtClean="0"/>
              <a:t>8</a:t>
            </a:r>
            <a:r>
              <a:rPr lang="zh-CN" altLang="en-US" dirty="0" smtClean="0"/>
              <a:t>次课堂上展示论文阅读报告成果</a:t>
            </a:r>
            <a:endParaRPr lang="en-US" altLang="zh-CN" dirty="0" smtClean="0"/>
          </a:p>
          <a:p>
            <a:pPr lvl="1"/>
            <a:r>
              <a:rPr lang="zh-CN" altLang="en-US" dirty="0" smtClean="0"/>
              <a:t>组队：</a:t>
            </a:r>
            <a:r>
              <a:rPr lang="zh-CN" altLang="en-US" dirty="0"/>
              <a:t>选择同一阅读主题的</a:t>
            </a:r>
            <a:r>
              <a:rPr lang="en-US" altLang="zh-CN" dirty="0" smtClean="0"/>
              <a:t>4-6</a:t>
            </a:r>
            <a:r>
              <a:rPr lang="zh-CN" altLang="en-US" dirty="0" smtClean="0"/>
              <a:t>人，自行组队</a:t>
            </a:r>
            <a:endParaRPr lang="en-US" altLang="zh-CN" dirty="0" smtClean="0"/>
          </a:p>
          <a:p>
            <a:pPr lvl="1"/>
            <a:r>
              <a:rPr lang="zh-CN" altLang="en-US" dirty="0" smtClean="0"/>
              <a:t>报告时间：</a:t>
            </a:r>
            <a:r>
              <a:rPr lang="en-US" altLang="zh-CN" dirty="0" smtClean="0"/>
              <a:t>12</a:t>
            </a:r>
            <a:r>
              <a:rPr lang="zh-CN" altLang="en-US" dirty="0" smtClean="0"/>
              <a:t>分钟</a:t>
            </a:r>
            <a:endParaRPr lang="en-US" altLang="zh-CN" dirty="0" smtClean="0"/>
          </a:p>
          <a:p>
            <a:pPr lvl="1"/>
            <a:r>
              <a:rPr lang="zh-CN" altLang="en-US" dirty="0" smtClean="0"/>
              <a:t>报告人数：每组选择</a:t>
            </a:r>
            <a:r>
              <a:rPr lang="en-US" altLang="zh-CN" dirty="0" smtClean="0"/>
              <a:t>1-2</a:t>
            </a:r>
            <a:r>
              <a:rPr lang="zh-CN" altLang="en-US" dirty="0" smtClean="0"/>
              <a:t>人为代表</a:t>
            </a:r>
            <a:endParaRPr lang="en-US" altLang="zh-CN" dirty="0" smtClean="0"/>
          </a:p>
          <a:p>
            <a:pPr lvl="1"/>
            <a:r>
              <a:rPr lang="zh-CN" altLang="en-US" b="1" dirty="0" smtClean="0">
                <a:solidFill>
                  <a:srgbClr val="0070C0"/>
                </a:solidFill>
              </a:rPr>
              <a:t>评分标准：</a:t>
            </a:r>
            <a:endParaRPr lang="en-US" altLang="zh-CN" b="1" dirty="0" smtClean="0">
              <a:solidFill>
                <a:srgbClr val="0070C0"/>
              </a:solidFill>
            </a:endParaRPr>
          </a:p>
          <a:p>
            <a:pPr lvl="2"/>
            <a:r>
              <a:rPr lang="zh-CN" altLang="en-US" b="1" dirty="0" smtClean="0">
                <a:solidFill>
                  <a:srgbClr val="0070C0"/>
                </a:solidFill>
              </a:rPr>
              <a:t>阅读覆盖面（</a:t>
            </a:r>
            <a:r>
              <a:rPr lang="en-US" altLang="zh-CN" b="1" dirty="0" smtClean="0">
                <a:solidFill>
                  <a:srgbClr val="0070C0"/>
                </a:solidFill>
              </a:rPr>
              <a:t>15</a:t>
            </a:r>
            <a:r>
              <a:rPr lang="zh-CN" altLang="en-US" b="1" dirty="0" smtClean="0">
                <a:solidFill>
                  <a:srgbClr val="0070C0"/>
                </a:solidFill>
              </a:rPr>
              <a:t>分）</a:t>
            </a:r>
            <a:endParaRPr lang="en-US" altLang="zh-CN" b="1" dirty="0" smtClean="0">
              <a:solidFill>
                <a:srgbClr val="0070C0"/>
              </a:solidFill>
            </a:endParaRPr>
          </a:p>
          <a:p>
            <a:pPr lvl="2"/>
            <a:r>
              <a:rPr lang="zh-CN" altLang="en-US" b="1" dirty="0" smtClean="0">
                <a:solidFill>
                  <a:srgbClr val="0070C0"/>
                </a:solidFill>
              </a:rPr>
              <a:t>展示效果（如</a:t>
            </a:r>
            <a:r>
              <a:rPr lang="en-US" altLang="zh-CN" b="1" dirty="0" smtClean="0">
                <a:solidFill>
                  <a:srgbClr val="0070C0"/>
                </a:solidFill>
              </a:rPr>
              <a:t>PPT</a:t>
            </a:r>
            <a:r>
              <a:rPr lang="zh-CN" altLang="en-US" b="1" dirty="0" smtClean="0">
                <a:solidFill>
                  <a:srgbClr val="0070C0"/>
                </a:solidFill>
              </a:rPr>
              <a:t>美观度、演讲水平）（</a:t>
            </a:r>
            <a:r>
              <a:rPr lang="en-US" altLang="zh-CN" b="1" dirty="0" smtClean="0">
                <a:solidFill>
                  <a:srgbClr val="0070C0"/>
                </a:solidFill>
              </a:rPr>
              <a:t>10</a:t>
            </a:r>
            <a:r>
              <a:rPr lang="zh-CN" altLang="en-US" b="1" dirty="0" smtClean="0">
                <a:solidFill>
                  <a:srgbClr val="0070C0"/>
                </a:solidFill>
              </a:rPr>
              <a:t>分）</a:t>
            </a:r>
            <a:endParaRPr lang="en-US" altLang="zh-CN" b="1" dirty="0" smtClean="0">
              <a:solidFill>
                <a:srgbClr val="0070C0"/>
              </a:solidFill>
            </a:endParaRPr>
          </a:p>
          <a:p>
            <a:pPr lvl="2"/>
            <a:r>
              <a:rPr lang="zh-CN" altLang="en-US" b="1" dirty="0" smtClean="0">
                <a:solidFill>
                  <a:srgbClr val="0070C0"/>
                </a:solidFill>
              </a:rPr>
              <a:t>思考深度（</a:t>
            </a:r>
            <a:r>
              <a:rPr lang="en-US" altLang="zh-CN" b="1" dirty="0" smtClean="0">
                <a:solidFill>
                  <a:srgbClr val="0070C0"/>
                </a:solidFill>
              </a:rPr>
              <a:t>15</a:t>
            </a:r>
            <a:r>
              <a:rPr lang="zh-CN" altLang="en-US" b="1" dirty="0" smtClean="0">
                <a:solidFill>
                  <a:srgbClr val="0070C0"/>
                </a:solidFill>
              </a:rPr>
              <a:t>分）</a:t>
            </a:r>
            <a:endParaRPr lang="en-US" altLang="zh-CN" b="1" dirty="0" smtClean="0">
              <a:solidFill>
                <a:srgbClr val="0070C0"/>
              </a:solidFill>
            </a:endParaRPr>
          </a:p>
          <a:p>
            <a:pPr lvl="1"/>
            <a:r>
              <a:rPr lang="zh-CN" altLang="en-US" dirty="0"/>
              <a:t>友情提示：不要直接将阅读报告截图、复制到</a:t>
            </a:r>
            <a:r>
              <a:rPr lang="en-US" altLang="zh-CN" dirty="0" smtClean="0"/>
              <a:t>PPT</a:t>
            </a:r>
            <a:endParaRPr lang="en-US" altLang="zh-CN" dirty="0"/>
          </a:p>
          <a:p>
            <a:pPr lvl="1"/>
            <a:endParaRPr lang="en-US" dirty="0"/>
          </a:p>
        </p:txBody>
      </p:sp>
    </p:spTree>
    <p:extLst>
      <p:ext uri="{BB962C8B-B14F-4D97-AF65-F5344CB8AC3E}">
        <p14:creationId xmlns:p14="http://schemas.microsoft.com/office/powerpoint/2010/main" val="126692591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课程考核</a:t>
            </a:r>
            <a:endParaRPr lang="en-US" dirty="0"/>
          </a:p>
        </p:txBody>
      </p:sp>
      <p:sp>
        <p:nvSpPr>
          <p:cNvPr id="3" name="Content Placeholder 2"/>
          <p:cNvSpPr>
            <a:spLocks noGrp="1"/>
          </p:cNvSpPr>
          <p:nvPr>
            <p:ph idx="1"/>
          </p:nvPr>
        </p:nvSpPr>
        <p:spPr/>
        <p:txBody>
          <a:bodyPr/>
          <a:lstStyle/>
          <a:p>
            <a:r>
              <a:rPr lang="zh-CN" altLang="en-US" dirty="0" smtClean="0"/>
              <a:t>第</a:t>
            </a:r>
            <a:r>
              <a:rPr lang="en-US" altLang="zh-CN" dirty="0" smtClean="0"/>
              <a:t>5</a:t>
            </a:r>
            <a:r>
              <a:rPr lang="zh-CN" altLang="en-US" dirty="0" smtClean="0"/>
              <a:t>次上课前递交主题选择至助教邮箱</a:t>
            </a:r>
            <a:endParaRPr lang="en-US" altLang="zh-CN" dirty="0" smtClean="0"/>
          </a:p>
          <a:p>
            <a:pPr lvl="1"/>
            <a:r>
              <a:rPr lang="zh-CN" altLang="en-US" dirty="0" smtClean="0"/>
              <a:t>注明姓名、学号、第几次课程为阅读主题</a:t>
            </a:r>
            <a:endParaRPr lang="en-US" altLang="zh-CN" dirty="0" smtClean="0"/>
          </a:p>
          <a:p>
            <a:pPr lvl="1"/>
            <a:r>
              <a:rPr lang="mr-IN" dirty="0" smtClean="0">
                <a:hlinkClick r:id="rId2"/>
              </a:rPr>
              <a:t>hw19960313@qq.com</a:t>
            </a:r>
            <a:endParaRPr lang="en-US" dirty="0" smtClean="0"/>
          </a:p>
          <a:p>
            <a:r>
              <a:rPr lang="zh-CN" altLang="en-US" dirty="0" smtClean="0"/>
              <a:t>第</a:t>
            </a:r>
            <a:r>
              <a:rPr lang="en-US" altLang="zh-CN" dirty="0" smtClean="0"/>
              <a:t>6</a:t>
            </a:r>
            <a:r>
              <a:rPr lang="zh-CN" altLang="en-US" dirty="0" smtClean="0"/>
              <a:t>次上课前递交组队情况</a:t>
            </a:r>
            <a:endParaRPr lang="en-US" altLang="zh-CN" dirty="0" smtClean="0"/>
          </a:p>
          <a:p>
            <a:pPr lvl="1"/>
            <a:r>
              <a:rPr lang="zh-CN" altLang="en-US" dirty="0" smtClean="0"/>
              <a:t>注明队伍成员、阅读主题</a:t>
            </a:r>
            <a:endParaRPr lang="en-US" altLang="zh-CN" dirty="0" smtClean="0"/>
          </a:p>
          <a:p>
            <a:r>
              <a:rPr lang="zh-CN" altLang="en-US" dirty="0" smtClean="0"/>
              <a:t>第</a:t>
            </a:r>
            <a:r>
              <a:rPr lang="en-US" altLang="zh-CN" dirty="0" smtClean="0"/>
              <a:t>8</a:t>
            </a:r>
            <a:r>
              <a:rPr lang="zh-CN" altLang="en-US" dirty="0" smtClean="0"/>
              <a:t>次上课前递交阅读报告与展示</a:t>
            </a:r>
            <a:r>
              <a:rPr lang="en-US" altLang="zh-CN" dirty="0" smtClean="0"/>
              <a:t>PPT</a:t>
            </a:r>
            <a:endParaRPr lang="en-US" altLang="zh-CN" dirty="0"/>
          </a:p>
          <a:p>
            <a:pPr lvl="1"/>
            <a:r>
              <a:rPr lang="zh-CN" altLang="en-US" dirty="0" smtClean="0"/>
              <a:t>阅读报告每个人都需递交，</a:t>
            </a:r>
            <a:r>
              <a:rPr lang="en-US" altLang="zh-CN" dirty="0" smtClean="0"/>
              <a:t>PPT</a:t>
            </a:r>
            <a:r>
              <a:rPr lang="zh-CN" altLang="en-US" dirty="0" smtClean="0"/>
              <a:t>同组有一人递交即可</a:t>
            </a:r>
            <a:endParaRPr lang="en-US" altLang="zh-CN" dirty="0" smtClean="0"/>
          </a:p>
        </p:txBody>
      </p:sp>
    </p:spTree>
    <p:extLst>
      <p:ext uri="{BB962C8B-B14F-4D97-AF65-F5344CB8AC3E}">
        <p14:creationId xmlns:p14="http://schemas.microsoft.com/office/powerpoint/2010/main" val="69924994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2000" y="2895600"/>
            <a:ext cx="8420100" cy="1470025"/>
          </a:xfrm>
        </p:spPr>
        <p:txBody>
          <a:bodyPr/>
          <a:lstStyle/>
          <a:p>
            <a:r>
              <a:rPr lang="en-US" dirty="0" smtClean="0">
                <a:latin typeface="Arial"/>
                <a:ea typeface="黑体"/>
                <a:cs typeface="Arial"/>
              </a:rPr>
              <a:t>Part I</a:t>
            </a:r>
            <a:r>
              <a:rPr lang="en-US" altLang="zh-CN" dirty="0" smtClean="0">
                <a:latin typeface="Arial"/>
                <a:ea typeface="黑体"/>
                <a:cs typeface="Arial"/>
              </a:rPr>
              <a:t>I</a:t>
            </a:r>
            <a:r>
              <a:rPr lang="en-US" dirty="0" smtClean="0">
                <a:latin typeface="Arial"/>
                <a:ea typeface="黑体"/>
                <a:cs typeface="Arial"/>
              </a:rPr>
              <a:t>: 人工智能发展</a:t>
            </a:r>
            <a:endParaRPr lang="en-US" dirty="0">
              <a:latin typeface="Arial"/>
              <a:ea typeface="黑体"/>
              <a:cs typeface="Arial"/>
            </a:endParaRPr>
          </a:p>
        </p:txBody>
      </p:sp>
    </p:spTree>
    <p:extLst>
      <p:ext uri="{BB962C8B-B14F-4D97-AF65-F5344CB8AC3E}">
        <p14:creationId xmlns:p14="http://schemas.microsoft.com/office/powerpoint/2010/main" val="186797708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人工智能的发展</a:t>
            </a:r>
            <a:endParaRPr lang="en-US" dirty="0">
              <a:latin typeface="黑体"/>
              <a:ea typeface="黑体"/>
              <a:cs typeface="黑体"/>
            </a:endParaRPr>
          </a:p>
        </p:txBody>
      </p:sp>
      <p:pic>
        <p:nvPicPr>
          <p:cNvPr id="11" name="Content Placeholder 10"/>
          <p:cNvPicPr>
            <a:picLocks noGrp="1" noChangeAspect="1"/>
          </p:cNvPicPr>
          <p:nvPr>
            <p:ph idx="1"/>
          </p:nvPr>
        </p:nvPicPr>
        <p:blipFill>
          <a:blip r:embed="rId2"/>
          <a:srcRect t="-136" b="-136"/>
          <a:stretch>
            <a:fillRect/>
          </a:stretch>
        </p:blipFill>
        <p:spPr>
          <a:xfrm>
            <a:off x="25354" y="1143000"/>
            <a:ext cx="9804446" cy="5287964"/>
          </a:xfrm>
        </p:spPr>
      </p:pic>
    </p:spTree>
    <p:extLst>
      <p:ext uri="{BB962C8B-B14F-4D97-AF65-F5344CB8AC3E}">
        <p14:creationId xmlns:p14="http://schemas.microsoft.com/office/powerpoint/2010/main" val="102744890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人工智能的发展</a:t>
            </a:r>
            <a:endParaRPr lang="en-US" dirty="0">
              <a:latin typeface="黑体"/>
              <a:ea typeface="黑体"/>
              <a:cs typeface="黑体"/>
            </a:endParaRPr>
          </a:p>
        </p:txBody>
      </p:sp>
      <p:pic>
        <p:nvPicPr>
          <p:cNvPr id="11" name="Content Placeholder 10"/>
          <p:cNvPicPr>
            <a:picLocks noGrp="1" noChangeAspect="1"/>
          </p:cNvPicPr>
          <p:nvPr>
            <p:ph idx="1"/>
          </p:nvPr>
        </p:nvPicPr>
        <p:blipFill>
          <a:blip r:embed="rId2"/>
          <a:srcRect t="-136" b="-136"/>
          <a:stretch>
            <a:fillRect/>
          </a:stretch>
        </p:blipFill>
        <p:spPr>
          <a:xfrm>
            <a:off x="25354" y="1143000"/>
            <a:ext cx="9804446" cy="5287964"/>
          </a:xfrm>
        </p:spPr>
      </p:pic>
      <p:sp>
        <p:nvSpPr>
          <p:cNvPr id="4" name="Oval 3"/>
          <p:cNvSpPr/>
          <p:nvPr/>
        </p:nvSpPr>
        <p:spPr>
          <a:xfrm>
            <a:off x="1524000" y="3352800"/>
            <a:ext cx="457200" cy="457200"/>
          </a:xfrm>
          <a:prstGeom prst="ellipse">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0803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人工智能的发展</a:t>
            </a:r>
            <a:endParaRPr lang="en-US" dirty="0">
              <a:latin typeface="黑体"/>
              <a:ea typeface="黑体"/>
              <a:cs typeface="黑体"/>
            </a:endParaRPr>
          </a:p>
        </p:txBody>
      </p:sp>
      <p:pic>
        <p:nvPicPr>
          <p:cNvPr id="11" name="Content Placeholder 10"/>
          <p:cNvPicPr>
            <a:picLocks noGrp="1" noChangeAspect="1"/>
          </p:cNvPicPr>
          <p:nvPr>
            <p:ph idx="1"/>
          </p:nvPr>
        </p:nvPicPr>
        <p:blipFill>
          <a:blip r:embed="rId3"/>
          <a:srcRect t="-136" b="-136"/>
          <a:stretch>
            <a:fillRect/>
          </a:stretch>
        </p:blipFill>
        <p:spPr>
          <a:xfrm>
            <a:off x="25354" y="1143000"/>
            <a:ext cx="9804446" cy="5287964"/>
          </a:xfrm>
        </p:spPr>
      </p:pic>
      <p:sp>
        <p:nvSpPr>
          <p:cNvPr id="4" name="Rectangle 3"/>
          <p:cNvSpPr/>
          <p:nvPr/>
        </p:nvSpPr>
        <p:spPr>
          <a:xfrm>
            <a:off x="2514600" y="1143000"/>
            <a:ext cx="7315200" cy="54864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Content Placeholder 2"/>
          <p:cNvSpPr txBox="1">
            <a:spLocks/>
          </p:cNvSpPr>
          <p:nvPr/>
        </p:nvSpPr>
        <p:spPr bwMode="auto">
          <a:xfrm>
            <a:off x="2667000" y="1295400"/>
            <a:ext cx="70866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dirty="0" smtClean="0">
                <a:latin typeface="黑体"/>
                <a:ea typeface="黑体"/>
                <a:cs typeface="黑体"/>
              </a:rPr>
              <a:t>诞生：达特茅斯会议（</a:t>
            </a:r>
            <a:r>
              <a:rPr lang="en-US" altLang="zh-CN" dirty="0" smtClean="0">
                <a:latin typeface="黑体"/>
                <a:ea typeface="黑体"/>
                <a:cs typeface="黑体"/>
              </a:rPr>
              <a:t>1956</a:t>
            </a:r>
            <a:r>
              <a:rPr lang="zh-CN" altLang="en-US" dirty="0" smtClean="0">
                <a:latin typeface="黑体"/>
                <a:ea typeface="黑体"/>
                <a:cs typeface="黑体"/>
              </a:rPr>
              <a:t>）</a:t>
            </a:r>
            <a:endParaRPr lang="en-US" altLang="zh-CN" dirty="0" smtClean="0">
              <a:latin typeface="黑体"/>
              <a:ea typeface="黑体"/>
              <a:cs typeface="黑体"/>
            </a:endParaRPr>
          </a:p>
          <a:p>
            <a:pPr lvl="1"/>
            <a:r>
              <a:rPr lang="zh-CN" altLang="en-US" dirty="0" smtClean="0">
                <a:latin typeface="黑体"/>
                <a:ea typeface="黑体"/>
                <a:cs typeface="黑体"/>
              </a:rPr>
              <a:t>提出并定义</a:t>
            </a:r>
            <a:r>
              <a:rPr lang="zh-CN" altLang="en-US" b="1" dirty="0" smtClean="0">
                <a:solidFill>
                  <a:srgbClr val="FF0000"/>
                </a:solidFill>
                <a:latin typeface="黑体"/>
                <a:ea typeface="黑体"/>
                <a:cs typeface="黑体"/>
              </a:rPr>
              <a:t>人工智能</a:t>
            </a:r>
            <a:r>
              <a:rPr lang="zh-CN" altLang="en-US" dirty="0" smtClean="0">
                <a:latin typeface="黑体"/>
                <a:ea typeface="黑体"/>
                <a:cs typeface="黑体"/>
              </a:rPr>
              <a:t>：赋予机器以智能</a:t>
            </a:r>
            <a:endParaRPr lang="en-US" altLang="zh-CN" dirty="0">
              <a:latin typeface="黑体"/>
              <a:ea typeface="黑体"/>
              <a:cs typeface="黑体"/>
            </a:endParaRPr>
          </a:p>
          <a:p>
            <a:pPr lvl="1"/>
            <a:r>
              <a:rPr lang="en-US" altLang="zh-CN" dirty="0" smtClean="0">
                <a:latin typeface="Arial"/>
                <a:ea typeface="黑体"/>
                <a:cs typeface="Arial"/>
              </a:rPr>
              <a:t>John</a:t>
            </a:r>
            <a:r>
              <a:rPr lang="zh-CN" altLang="en-US" dirty="0" smtClean="0">
                <a:latin typeface="Arial"/>
                <a:ea typeface="黑体"/>
                <a:cs typeface="Arial"/>
              </a:rPr>
              <a:t> </a:t>
            </a:r>
            <a:r>
              <a:rPr lang="en-US" altLang="zh-CN" dirty="0" smtClean="0">
                <a:latin typeface="Arial"/>
                <a:ea typeface="黑体"/>
                <a:cs typeface="Arial"/>
              </a:rPr>
              <a:t>McCarthy,</a:t>
            </a:r>
            <a:r>
              <a:rPr lang="zh-CN" altLang="en-US" dirty="0" smtClean="0">
                <a:latin typeface="Arial"/>
                <a:ea typeface="黑体"/>
                <a:cs typeface="Arial"/>
              </a:rPr>
              <a:t> </a:t>
            </a:r>
            <a:r>
              <a:rPr lang="en-US" altLang="zh-CN" dirty="0" smtClean="0">
                <a:latin typeface="Arial"/>
                <a:ea typeface="黑体"/>
                <a:cs typeface="Arial"/>
              </a:rPr>
              <a:t>Marvin </a:t>
            </a:r>
            <a:r>
              <a:rPr lang="en-US" altLang="zh-CN" dirty="0" err="1" smtClean="0">
                <a:latin typeface="Arial"/>
                <a:ea typeface="黑体"/>
                <a:cs typeface="Arial"/>
              </a:rPr>
              <a:t>Minsky</a:t>
            </a:r>
            <a:r>
              <a:rPr lang="en-US" altLang="zh-CN" dirty="0" smtClean="0">
                <a:latin typeface="Arial"/>
                <a:ea typeface="黑体"/>
                <a:cs typeface="Arial"/>
              </a:rPr>
              <a:t>, Allen Newell, </a:t>
            </a:r>
            <a:r>
              <a:rPr lang="en-US" altLang="zh-CN" dirty="0" err="1" smtClean="0">
                <a:latin typeface="Arial"/>
                <a:ea typeface="黑体"/>
                <a:cs typeface="Arial"/>
              </a:rPr>
              <a:t>Hibert</a:t>
            </a:r>
            <a:r>
              <a:rPr lang="en-US" altLang="zh-CN" dirty="0" smtClean="0">
                <a:latin typeface="Arial"/>
                <a:ea typeface="黑体"/>
                <a:cs typeface="Arial"/>
              </a:rPr>
              <a:t> Simon, Arthur Samuel</a:t>
            </a:r>
          </a:p>
          <a:p>
            <a:pPr lvl="1"/>
            <a:endParaRPr lang="en-US" altLang="zh-CN" dirty="0" smtClean="0">
              <a:latin typeface="黑体"/>
              <a:ea typeface="黑体"/>
              <a:cs typeface="黑体"/>
            </a:endParaRPr>
          </a:p>
          <a:p>
            <a:pPr lvl="1"/>
            <a:endParaRPr lang="en-US" altLang="zh-CN" dirty="0" smtClean="0">
              <a:latin typeface="黑体"/>
              <a:ea typeface="黑体"/>
              <a:cs typeface="黑体"/>
            </a:endParaRPr>
          </a:p>
        </p:txBody>
      </p:sp>
      <p:pic>
        <p:nvPicPr>
          <p:cNvPr id="9" name="Picture 8"/>
          <p:cNvPicPr>
            <a:picLocks noChangeAspect="1"/>
          </p:cNvPicPr>
          <p:nvPr/>
        </p:nvPicPr>
        <p:blipFill>
          <a:blip r:embed="rId4"/>
          <a:stretch>
            <a:fillRect/>
          </a:stretch>
        </p:blipFill>
        <p:spPr>
          <a:xfrm>
            <a:off x="2819400" y="3886204"/>
            <a:ext cx="2901924" cy="2413385"/>
          </a:xfrm>
          <a:prstGeom prst="rect">
            <a:avLst/>
          </a:prstGeom>
        </p:spPr>
      </p:pic>
      <p:pic>
        <p:nvPicPr>
          <p:cNvPr id="10" name="Picture 9"/>
          <p:cNvPicPr>
            <a:picLocks noChangeAspect="1"/>
          </p:cNvPicPr>
          <p:nvPr/>
        </p:nvPicPr>
        <p:blipFill>
          <a:blip r:embed="rId5"/>
          <a:stretch>
            <a:fillRect/>
          </a:stretch>
        </p:blipFill>
        <p:spPr>
          <a:xfrm>
            <a:off x="6096000" y="3886200"/>
            <a:ext cx="3325706" cy="2438400"/>
          </a:xfrm>
          <a:prstGeom prst="rect">
            <a:avLst/>
          </a:prstGeom>
        </p:spPr>
      </p:pic>
      <p:sp>
        <p:nvSpPr>
          <p:cNvPr id="14" name="Oval 13"/>
          <p:cNvSpPr/>
          <p:nvPr/>
        </p:nvSpPr>
        <p:spPr>
          <a:xfrm>
            <a:off x="1524000" y="3352800"/>
            <a:ext cx="457200" cy="457200"/>
          </a:xfrm>
          <a:prstGeom prst="ellipse">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1981200" y="3276600"/>
            <a:ext cx="533400" cy="228600"/>
          </a:xfrm>
          <a:prstGeom prst="straightConnector1">
            <a:avLst/>
          </a:prstGeom>
          <a:ln w="38100" cmpd="sng">
            <a:solidFill>
              <a:srgbClr val="8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53139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人工智能的发展</a:t>
            </a:r>
            <a:endParaRPr lang="en-US" dirty="0">
              <a:latin typeface="黑体"/>
              <a:ea typeface="黑体"/>
              <a:cs typeface="黑体"/>
            </a:endParaRPr>
          </a:p>
        </p:txBody>
      </p:sp>
      <p:pic>
        <p:nvPicPr>
          <p:cNvPr id="11" name="Content Placeholder 10"/>
          <p:cNvPicPr>
            <a:picLocks noGrp="1" noChangeAspect="1"/>
          </p:cNvPicPr>
          <p:nvPr>
            <p:ph idx="1"/>
          </p:nvPr>
        </p:nvPicPr>
        <p:blipFill>
          <a:blip r:embed="rId3"/>
          <a:srcRect t="-136" b="-136"/>
          <a:stretch>
            <a:fillRect/>
          </a:stretch>
        </p:blipFill>
        <p:spPr>
          <a:xfrm>
            <a:off x="25354" y="1143000"/>
            <a:ext cx="9804446" cy="5287964"/>
          </a:xfrm>
        </p:spPr>
      </p:pic>
      <p:sp>
        <p:nvSpPr>
          <p:cNvPr id="4" name="Rectangle 3"/>
          <p:cNvSpPr/>
          <p:nvPr/>
        </p:nvSpPr>
        <p:spPr>
          <a:xfrm>
            <a:off x="457202" y="990600"/>
            <a:ext cx="9372600" cy="30480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6" name="Straight Arrow Connector 5"/>
          <p:cNvCxnSpPr/>
          <p:nvPr/>
        </p:nvCxnSpPr>
        <p:spPr>
          <a:xfrm flipH="1">
            <a:off x="2819402" y="4038600"/>
            <a:ext cx="152400" cy="533400"/>
          </a:xfrm>
          <a:prstGeom prst="straightConnector1">
            <a:avLst/>
          </a:prstGeom>
          <a:ln w="38100" cmpd="sng">
            <a:solidFill>
              <a:srgbClr val="80000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l="3310" t="4186" r="3256" b="5624"/>
          <a:stretch/>
        </p:blipFill>
        <p:spPr>
          <a:xfrm>
            <a:off x="838202" y="1981200"/>
            <a:ext cx="2747805" cy="1676400"/>
          </a:xfrm>
          <a:prstGeom prst="rect">
            <a:avLst/>
          </a:prstGeom>
        </p:spPr>
      </p:pic>
      <p:pic>
        <p:nvPicPr>
          <p:cNvPr id="12" name="Picture 11"/>
          <p:cNvPicPr>
            <a:picLocks noChangeAspect="1"/>
          </p:cNvPicPr>
          <p:nvPr/>
        </p:nvPicPr>
        <p:blipFill rotWithShape="1">
          <a:blip r:embed="rId5"/>
          <a:srcRect l="1188" t="-1" b="3252"/>
          <a:stretch/>
        </p:blipFill>
        <p:spPr>
          <a:xfrm>
            <a:off x="3962400" y="1905004"/>
            <a:ext cx="3073813" cy="1621881"/>
          </a:xfrm>
          <a:prstGeom prst="rect">
            <a:avLst/>
          </a:prstGeom>
        </p:spPr>
      </p:pic>
      <p:sp>
        <p:nvSpPr>
          <p:cNvPr id="13" name="Rectangle 12"/>
          <p:cNvSpPr/>
          <p:nvPr/>
        </p:nvSpPr>
        <p:spPr>
          <a:xfrm>
            <a:off x="838200" y="1143000"/>
            <a:ext cx="4288353" cy="584776"/>
          </a:xfrm>
          <a:prstGeom prst="rect">
            <a:avLst/>
          </a:prstGeom>
        </p:spPr>
        <p:txBody>
          <a:bodyPr wrap="none">
            <a:spAutoFit/>
          </a:bodyPr>
          <a:lstStyle/>
          <a:p>
            <a:r>
              <a:rPr lang="en-US" altLang="en-US" sz="3200" dirty="0" smtClean="0">
                <a:latin typeface="黑体"/>
                <a:ea typeface="黑体"/>
                <a:cs typeface="黑体"/>
              </a:rPr>
              <a:t>建立直觉</a:t>
            </a:r>
            <a:r>
              <a:rPr lang="zh-CN" altLang="en-US" sz="3200" dirty="0" smtClean="0">
                <a:latin typeface="黑体"/>
                <a:ea typeface="黑体"/>
                <a:cs typeface="黑体"/>
              </a:rPr>
              <a:t>：启发式算法</a:t>
            </a:r>
            <a:endParaRPr lang="en-US" sz="3200" dirty="0">
              <a:latin typeface="黑体"/>
              <a:ea typeface="黑体"/>
              <a:cs typeface="黑体"/>
            </a:endParaRPr>
          </a:p>
        </p:txBody>
      </p:sp>
    </p:spTree>
    <p:extLst>
      <p:ext uri="{BB962C8B-B14F-4D97-AF65-F5344CB8AC3E}">
        <p14:creationId xmlns:p14="http://schemas.microsoft.com/office/powerpoint/2010/main" val="171360173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人工智能的发展</a:t>
            </a:r>
            <a:endParaRPr lang="en-US" dirty="0">
              <a:latin typeface="黑体"/>
              <a:ea typeface="黑体"/>
              <a:cs typeface="黑体"/>
            </a:endParaRPr>
          </a:p>
        </p:txBody>
      </p:sp>
      <p:pic>
        <p:nvPicPr>
          <p:cNvPr id="11" name="Content Placeholder 10"/>
          <p:cNvPicPr>
            <a:picLocks noGrp="1" noChangeAspect="1"/>
          </p:cNvPicPr>
          <p:nvPr>
            <p:ph idx="1"/>
          </p:nvPr>
        </p:nvPicPr>
        <p:blipFill>
          <a:blip r:embed="rId2"/>
          <a:srcRect t="-136" b="-136"/>
          <a:stretch>
            <a:fillRect/>
          </a:stretch>
        </p:blipFill>
        <p:spPr>
          <a:xfrm>
            <a:off x="25354" y="1143000"/>
            <a:ext cx="9804446" cy="5287964"/>
          </a:xfrm>
        </p:spPr>
      </p:pic>
      <p:sp>
        <p:nvSpPr>
          <p:cNvPr id="4" name="Rectangle 3"/>
          <p:cNvSpPr/>
          <p:nvPr/>
        </p:nvSpPr>
        <p:spPr>
          <a:xfrm>
            <a:off x="457202" y="1143000"/>
            <a:ext cx="9372600" cy="28956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6" name="Straight Arrow Connector 5"/>
          <p:cNvCxnSpPr/>
          <p:nvPr/>
        </p:nvCxnSpPr>
        <p:spPr>
          <a:xfrm flipH="1">
            <a:off x="3962400" y="4038600"/>
            <a:ext cx="304800" cy="381000"/>
          </a:xfrm>
          <a:prstGeom prst="straightConnector1">
            <a:avLst/>
          </a:prstGeom>
          <a:ln w="38100" cmpd="sng">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38200" y="1295400"/>
            <a:ext cx="5109091" cy="584776"/>
          </a:xfrm>
          <a:prstGeom prst="rect">
            <a:avLst/>
          </a:prstGeom>
        </p:spPr>
        <p:txBody>
          <a:bodyPr wrap="none">
            <a:spAutoFit/>
          </a:bodyPr>
          <a:lstStyle/>
          <a:p>
            <a:r>
              <a:rPr lang="en-US" altLang="en-US" sz="3200" dirty="0" smtClean="0">
                <a:latin typeface="黑体"/>
                <a:ea typeface="黑体"/>
                <a:cs typeface="黑体"/>
              </a:rPr>
              <a:t>存储知识</a:t>
            </a:r>
            <a:r>
              <a:rPr lang="zh-CN" altLang="en-US" sz="3200" dirty="0" smtClean="0">
                <a:latin typeface="黑体"/>
                <a:ea typeface="黑体"/>
                <a:cs typeface="黑体"/>
              </a:rPr>
              <a:t>：知识表示与推理</a:t>
            </a:r>
            <a:endParaRPr lang="en-US" sz="3200" dirty="0">
              <a:latin typeface="黑体"/>
              <a:ea typeface="黑体"/>
              <a:cs typeface="黑体"/>
            </a:endParaRPr>
          </a:p>
        </p:txBody>
      </p:sp>
      <p:pic>
        <p:nvPicPr>
          <p:cNvPr id="3" name="Picture 2"/>
          <p:cNvPicPr>
            <a:picLocks noChangeAspect="1"/>
          </p:cNvPicPr>
          <p:nvPr/>
        </p:nvPicPr>
        <p:blipFill>
          <a:blip r:embed="rId3"/>
          <a:stretch>
            <a:fillRect/>
          </a:stretch>
        </p:blipFill>
        <p:spPr>
          <a:xfrm>
            <a:off x="990602" y="2057404"/>
            <a:ext cx="2743200" cy="1319615"/>
          </a:xfrm>
          <a:prstGeom prst="rect">
            <a:avLst/>
          </a:prstGeom>
        </p:spPr>
      </p:pic>
      <p:pic>
        <p:nvPicPr>
          <p:cNvPr id="5" name="Picture 4"/>
          <p:cNvPicPr>
            <a:picLocks noChangeAspect="1"/>
          </p:cNvPicPr>
          <p:nvPr/>
        </p:nvPicPr>
        <p:blipFill>
          <a:blip r:embed="rId4"/>
          <a:stretch>
            <a:fillRect/>
          </a:stretch>
        </p:blipFill>
        <p:spPr>
          <a:xfrm>
            <a:off x="3886200" y="2057400"/>
            <a:ext cx="2403566" cy="1752600"/>
          </a:xfrm>
          <a:prstGeom prst="rect">
            <a:avLst/>
          </a:prstGeom>
        </p:spPr>
      </p:pic>
      <p:pic>
        <p:nvPicPr>
          <p:cNvPr id="8" name="Picture 7"/>
          <p:cNvPicPr>
            <a:picLocks noChangeAspect="1"/>
          </p:cNvPicPr>
          <p:nvPr/>
        </p:nvPicPr>
        <p:blipFill>
          <a:blip r:embed="rId5"/>
          <a:stretch>
            <a:fillRect/>
          </a:stretch>
        </p:blipFill>
        <p:spPr>
          <a:xfrm>
            <a:off x="6858000" y="1371601"/>
            <a:ext cx="2438400" cy="1061421"/>
          </a:xfrm>
          <a:prstGeom prst="rect">
            <a:avLst/>
          </a:prstGeom>
        </p:spPr>
      </p:pic>
      <p:pic>
        <p:nvPicPr>
          <p:cNvPr id="7" name="Picture 6"/>
          <p:cNvPicPr>
            <a:picLocks noChangeAspect="1"/>
          </p:cNvPicPr>
          <p:nvPr/>
        </p:nvPicPr>
        <p:blipFill>
          <a:blip r:embed="rId6"/>
          <a:stretch>
            <a:fillRect/>
          </a:stretch>
        </p:blipFill>
        <p:spPr>
          <a:xfrm>
            <a:off x="6858000" y="2667004"/>
            <a:ext cx="2438400" cy="1155405"/>
          </a:xfrm>
          <a:prstGeom prst="rect">
            <a:avLst/>
          </a:prstGeom>
        </p:spPr>
      </p:pic>
    </p:spTree>
    <p:extLst>
      <p:ext uri="{BB962C8B-B14F-4D97-AF65-F5344CB8AC3E}">
        <p14:creationId xmlns:p14="http://schemas.microsoft.com/office/powerpoint/2010/main" val="60120384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title"/>
          </p:nvPr>
        </p:nvSpPr>
        <p:spPr>
          <a:xfrm>
            <a:off x="626948" y="479783"/>
            <a:ext cx="7691965" cy="724369"/>
          </a:xfrm>
        </p:spPr>
        <p:txBody>
          <a:bodyPr/>
          <a:lstStyle/>
          <a:p>
            <a:pPr algn="just"/>
            <a:r>
              <a:rPr lang="zh-CN" altLang="en-US" sz="3200" b="1" dirty="0" smtClean="0">
                <a:latin typeface="黑体"/>
                <a:ea typeface="黑体"/>
                <a:cs typeface="黑体"/>
              </a:rPr>
              <a:t>杨洋</a:t>
            </a:r>
            <a:r>
              <a:rPr lang="en-US" altLang="zh-CN" sz="3200" b="1" dirty="0" smtClean="0">
                <a:latin typeface="黑体"/>
                <a:ea typeface="黑体"/>
                <a:cs typeface="黑体"/>
              </a:rPr>
              <a:t> – </a:t>
            </a:r>
            <a:r>
              <a:rPr lang="zh-CN" altLang="en-US" sz="3200" b="1" dirty="0" smtClean="0">
                <a:latin typeface="黑体"/>
                <a:ea typeface="黑体"/>
                <a:cs typeface="黑体"/>
              </a:rPr>
              <a:t>浙江大学</a:t>
            </a:r>
            <a:endParaRPr lang="en-US" sz="3200" b="1" dirty="0">
              <a:latin typeface="黑体"/>
              <a:ea typeface="黑体"/>
              <a:cs typeface="黑体"/>
            </a:endParaRPr>
          </a:p>
        </p:txBody>
      </p:sp>
      <p:sp>
        <p:nvSpPr>
          <p:cNvPr id="5" name="Content Placeholder 8"/>
          <p:cNvSpPr>
            <a:spLocks noGrp="1"/>
          </p:cNvSpPr>
          <p:nvPr>
            <p:ph idx="1"/>
          </p:nvPr>
        </p:nvSpPr>
        <p:spPr>
          <a:xfrm>
            <a:off x="2332039" y="1219204"/>
            <a:ext cx="7269163" cy="2295409"/>
          </a:xfrm>
        </p:spPr>
        <p:txBody>
          <a:bodyPr>
            <a:normAutofit/>
          </a:bodyPr>
          <a:lstStyle/>
          <a:p>
            <a:pPr lvl="1" algn="just">
              <a:buFont typeface="Wingdings" charset="2"/>
              <a:buChar char="§"/>
            </a:pPr>
            <a:r>
              <a:rPr lang="zh-CN" altLang="en-US" sz="1800" dirty="0" smtClean="0">
                <a:latin typeface="Arial"/>
                <a:ea typeface="黑体"/>
                <a:cs typeface="Arial"/>
              </a:rPr>
              <a:t>浙江大学计算机学院，人工智能研究所</a:t>
            </a:r>
            <a:endParaRPr lang="en-US" altLang="zh-CN" sz="1800" dirty="0" smtClean="0">
              <a:latin typeface="Arial"/>
              <a:ea typeface="黑体"/>
              <a:cs typeface="Arial"/>
            </a:endParaRPr>
          </a:p>
          <a:p>
            <a:pPr lvl="1" algn="just">
              <a:buFont typeface="Wingdings" charset="2"/>
              <a:buChar char="§"/>
            </a:pPr>
            <a:r>
              <a:rPr lang="zh-CN" altLang="en-US" sz="1800" dirty="0" smtClean="0">
                <a:latin typeface="Arial"/>
                <a:ea typeface="黑体"/>
                <a:cs typeface="Arial"/>
              </a:rPr>
              <a:t>浙江省人工智能专家委员会秘书</a:t>
            </a:r>
            <a:endParaRPr lang="en-US" altLang="zh-CN" sz="1800" dirty="0" smtClean="0">
              <a:latin typeface="Arial"/>
              <a:ea typeface="黑体"/>
              <a:cs typeface="Arial"/>
            </a:endParaRPr>
          </a:p>
          <a:p>
            <a:pPr lvl="1" algn="just">
              <a:buFont typeface="Wingdings" charset="2"/>
              <a:buChar char="§"/>
            </a:pPr>
            <a:r>
              <a:rPr lang="en-US" altLang="zh-CN" sz="1800" dirty="0" smtClean="0">
                <a:latin typeface="Arial"/>
                <a:ea typeface="黑体"/>
                <a:cs typeface="Arial"/>
              </a:rPr>
              <a:t>2016</a:t>
            </a:r>
            <a:r>
              <a:rPr lang="zh-CN" altLang="en-US" sz="1800" dirty="0" smtClean="0">
                <a:latin typeface="Arial"/>
                <a:ea typeface="黑体"/>
                <a:cs typeface="Arial"/>
              </a:rPr>
              <a:t>年获清华大学博士学位，师从李涓子教授</a:t>
            </a:r>
            <a:r>
              <a:rPr lang="en-US" altLang="zh-CN" sz="1800" dirty="0" smtClean="0">
                <a:latin typeface="Arial"/>
                <a:ea typeface="黑体"/>
                <a:cs typeface="Arial"/>
              </a:rPr>
              <a:t>、</a:t>
            </a:r>
            <a:r>
              <a:rPr lang="zh-CN" altLang="en-US" sz="1800" dirty="0" smtClean="0">
                <a:latin typeface="Arial"/>
                <a:ea typeface="黑体"/>
                <a:cs typeface="Arial"/>
              </a:rPr>
              <a:t>唐杰副教授</a:t>
            </a:r>
            <a:endParaRPr lang="en-US" altLang="zh-CN" sz="1800" dirty="0" smtClean="0">
              <a:latin typeface="Arial"/>
              <a:ea typeface="黑体"/>
              <a:cs typeface="Arial"/>
            </a:endParaRPr>
          </a:p>
          <a:p>
            <a:pPr lvl="1" algn="just">
              <a:buFont typeface="Wingdings" charset="2"/>
              <a:buChar char="§"/>
            </a:pPr>
            <a:r>
              <a:rPr lang="en-US" altLang="zh-CN" sz="1800" dirty="0" smtClean="0">
                <a:latin typeface="Arial"/>
                <a:ea typeface="黑体"/>
                <a:cs typeface="Arial"/>
              </a:rPr>
              <a:t>2012</a:t>
            </a:r>
            <a:r>
              <a:rPr lang="zh-CN" altLang="en-US" sz="1800" dirty="0" smtClean="0">
                <a:latin typeface="Arial"/>
                <a:ea typeface="黑体"/>
                <a:cs typeface="Arial"/>
              </a:rPr>
              <a:t>年访问美国康奈尔大学（与</a:t>
            </a:r>
            <a:r>
              <a:rPr lang="en-US" altLang="zh-CN" sz="1800" dirty="0" smtClean="0">
                <a:latin typeface="Arial"/>
                <a:ea typeface="黑体"/>
                <a:cs typeface="Arial"/>
              </a:rPr>
              <a:t>John</a:t>
            </a:r>
            <a:r>
              <a:rPr lang="zh-CN" altLang="en-US" sz="1800" dirty="0" smtClean="0">
                <a:latin typeface="Arial"/>
                <a:ea typeface="黑体"/>
                <a:cs typeface="Arial"/>
              </a:rPr>
              <a:t> </a:t>
            </a:r>
            <a:r>
              <a:rPr lang="en-US" altLang="zh-CN" sz="1800" dirty="0" err="1" smtClean="0">
                <a:latin typeface="Arial"/>
                <a:ea typeface="黑体"/>
                <a:cs typeface="Arial"/>
              </a:rPr>
              <a:t>Hopcroft</a:t>
            </a:r>
            <a:r>
              <a:rPr lang="zh-CN" altLang="en-US" sz="1800" dirty="0" smtClean="0">
                <a:latin typeface="Arial"/>
                <a:ea typeface="黑体"/>
                <a:cs typeface="Arial"/>
              </a:rPr>
              <a:t>教授合作）</a:t>
            </a:r>
            <a:endParaRPr lang="en-US" altLang="zh-CN" sz="1800" dirty="0" smtClean="0">
              <a:latin typeface="Arial"/>
              <a:ea typeface="黑体"/>
              <a:cs typeface="Arial"/>
            </a:endParaRPr>
          </a:p>
          <a:p>
            <a:pPr lvl="1" algn="just">
              <a:buFont typeface="Wingdings" charset="2"/>
              <a:buChar char="§"/>
            </a:pPr>
            <a:r>
              <a:rPr lang="en-US" altLang="zh-CN" sz="1800" dirty="0" smtClean="0">
                <a:latin typeface="Arial"/>
                <a:ea typeface="黑体"/>
                <a:cs typeface="Arial"/>
              </a:rPr>
              <a:t>2013</a:t>
            </a:r>
            <a:r>
              <a:rPr lang="zh-CN" altLang="en-US" sz="1800" dirty="0" smtClean="0">
                <a:latin typeface="Arial"/>
                <a:ea typeface="黑体"/>
                <a:cs typeface="Arial"/>
              </a:rPr>
              <a:t>年访问比利时鲁汶大学</a:t>
            </a:r>
            <a:endParaRPr lang="en-US" altLang="zh-CN" sz="1800" dirty="0" smtClean="0">
              <a:latin typeface="Arial"/>
              <a:ea typeface="黑体"/>
              <a:cs typeface="Arial"/>
            </a:endParaRPr>
          </a:p>
          <a:p>
            <a:pPr lvl="1" algn="just">
              <a:buFont typeface="Wingdings" charset="2"/>
              <a:buChar char="§"/>
            </a:pPr>
            <a:r>
              <a:rPr lang="zh-CN" altLang="en-US" sz="1800" dirty="0" smtClean="0">
                <a:latin typeface="Arial"/>
                <a:ea typeface="黑体"/>
                <a:cs typeface="Arial"/>
              </a:rPr>
              <a:t>获中国电子学会优秀博士毕业论文，清华大学优秀博士毕业生，北京市优秀博士毕业生等</a:t>
            </a:r>
            <a:endParaRPr lang="en-US" altLang="zh-CN" sz="1800" dirty="0" smtClean="0">
              <a:latin typeface="Arial"/>
              <a:ea typeface="黑体"/>
              <a:cs typeface="Arial"/>
            </a:endParaRPr>
          </a:p>
        </p:txBody>
      </p:sp>
      <p:sp>
        <p:nvSpPr>
          <p:cNvPr id="9" name="Content Placeholder 8"/>
          <p:cNvSpPr txBox="1">
            <a:spLocks/>
          </p:cNvSpPr>
          <p:nvPr/>
        </p:nvSpPr>
        <p:spPr>
          <a:xfrm>
            <a:off x="542034" y="3581400"/>
            <a:ext cx="9158617" cy="3146410"/>
          </a:xfrm>
          <a:prstGeom prst="rect">
            <a:avLst/>
          </a:prstGeom>
        </p:spPr>
        <p:txBody>
          <a:bodyPr vert="horz" lIns="91440" tIns="45720" rIns="91440" bIns="45720" rtlCol="0">
            <a:normAutofit/>
          </a:bodyPr>
          <a:lstStyle>
            <a:lvl1pPr marL="342900" indent="-342900" algn="l" defTabSz="914400" rtl="0" eaLnBrk="1" fontAlgn="base" latinLnBrk="0" hangingPunct="1">
              <a:lnSpc>
                <a:spcPct val="150000"/>
              </a:lnSpc>
              <a:spcBef>
                <a:spcPct val="20000"/>
              </a:spcBef>
              <a:spcAft>
                <a:spcPct val="0"/>
              </a:spcAft>
              <a:buClr>
                <a:srgbClr val="7030A0"/>
              </a:buClr>
              <a:buSzPct val="73000"/>
              <a:buFont typeface="Wingdings 2" pitchFamily="18" charset="2"/>
              <a:buChar char=""/>
              <a:defRPr lang="zh-CN" altLang="en-US" sz="2600" kern="1200" dirty="0" smtClean="0">
                <a:solidFill>
                  <a:schemeClr val="tx1"/>
                </a:solidFill>
                <a:latin typeface="Times New Roman"/>
                <a:ea typeface="黑体"/>
                <a:cs typeface="+mn-cs"/>
              </a:defRPr>
            </a:lvl1pPr>
            <a:lvl2pPr marL="742950" indent="-285750" algn="l" defTabSz="914400" rtl="0" eaLnBrk="1" latinLnBrk="0" hangingPunct="1">
              <a:spcBef>
                <a:spcPct val="20000"/>
              </a:spcBef>
              <a:buClr>
                <a:srgbClr val="B418B8"/>
              </a:buClr>
              <a:buSzPct val="80000"/>
              <a:buFont typeface="Wingdings" pitchFamily="2" charset="2"/>
              <a:buChar char="u"/>
              <a:defRPr lang="zh-CN" altLang="en-US" sz="2300" kern="1200" dirty="0" smtClean="0">
                <a:solidFill>
                  <a:schemeClr val="tx1"/>
                </a:solidFill>
                <a:latin typeface="Times New Roman"/>
                <a:ea typeface="黑体"/>
                <a:cs typeface="+mn-cs"/>
              </a:defRPr>
            </a:lvl2pPr>
            <a:lvl3pPr marL="1143000" indent="-228600" algn="l" defTabSz="914400" rtl="0" eaLnBrk="1" latinLnBrk="0" hangingPunct="1">
              <a:spcBef>
                <a:spcPct val="20000"/>
              </a:spcBef>
              <a:buFont typeface="Arial" pitchFamily="34" charset="0"/>
              <a:buChar char="•"/>
              <a:defRPr lang="zh-CN" altLang="en-US" sz="2000" kern="1200" dirty="0" smtClean="0">
                <a:solidFill>
                  <a:schemeClr val="tx1"/>
                </a:solidFill>
                <a:latin typeface="Times New Roman"/>
                <a:ea typeface="黑体"/>
                <a:cs typeface="+mn-cs"/>
              </a:defRPr>
            </a:lvl3pPr>
            <a:lvl4pPr marL="1600200" indent="-228600" algn="l" defTabSz="914400" rtl="0" eaLnBrk="1" latinLnBrk="0" hangingPunct="1">
              <a:spcBef>
                <a:spcPct val="20000"/>
              </a:spcBef>
              <a:buClr>
                <a:schemeClr val="accent4">
                  <a:lumMod val="75000"/>
                </a:schemeClr>
              </a:buClr>
              <a:buFont typeface="Arial" pitchFamily="34" charset="0"/>
              <a:buChar char="–"/>
              <a:defRPr sz="1600" kern="1200">
                <a:solidFill>
                  <a:schemeClr val="tx1"/>
                </a:solidFill>
                <a:latin typeface="Times New Roman"/>
                <a:ea typeface="黑体"/>
                <a:cs typeface="+mn-cs"/>
              </a:defRPr>
            </a:lvl4pPr>
            <a:lvl5pPr marL="2057400" indent="-228600" algn="l" defTabSz="914400" rtl="0" eaLnBrk="1" latinLnBrk="0" hangingPunct="1">
              <a:spcBef>
                <a:spcPct val="20000"/>
              </a:spcBef>
              <a:buClr>
                <a:schemeClr val="accent4">
                  <a:lumMod val="75000"/>
                </a:schemeClr>
              </a:buClr>
              <a:buFont typeface="Arial" pitchFamily="34" charset="0"/>
              <a:buChar char="»"/>
              <a:defRPr sz="1600" kern="1200">
                <a:solidFill>
                  <a:schemeClr val="tx1"/>
                </a:solidFill>
                <a:latin typeface="Times New Roman"/>
                <a:ea typeface="黑体"/>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charset="2"/>
              <a:buChar char="§"/>
            </a:pPr>
            <a:r>
              <a:rPr lang="zh-CN" altLang="en-US" sz="2000" kern="0" dirty="0">
                <a:latin typeface="Arial"/>
                <a:cs typeface="Arial"/>
              </a:rPr>
              <a:t>研究和论文</a:t>
            </a:r>
            <a:endParaRPr lang="en-US" altLang="zh-CN" sz="2000" kern="0" dirty="0">
              <a:latin typeface="Arial"/>
              <a:cs typeface="Arial"/>
            </a:endParaRPr>
          </a:p>
          <a:p>
            <a:pPr lvl="1" algn="just">
              <a:buFont typeface="Wingdings" charset="2"/>
              <a:buChar char="§"/>
            </a:pPr>
            <a:r>
              <a:rPr lang="zh-CN" altLang="en-US" sz="1600" dirty="0" smtClean="0">
                <a:latin typeface="Arial"/>
                <a:cs typeface="Arial"/>
              </a:rPr>
              <a:t>研究课题：社交网络挖掘（</a:t>
            </a:r>
            <a:r>
              <a:rPr lang="en-US" altLang="zh-CN" sz="1600" dirty="0" smtClean="0">
                <a:latin typeface="Arial"/>
                <a:cs typeface="Arial"/>
              </a:rPr>
              <a:t>e.g.,</a:t>
            </a:r>
            <a:r>
              <a:rPr lang="zh-CN" altLang="en-US" sz="1600" dirty="0" smtClean="0">
                <a:latin typeface="Arial"/>
                <a:cs typeface="Arial"/>
              </a:rPr>
              <a:t>网络表示学习、网络异常检测、信息传播</a:t>
            </a:r>
            <a:r>
              <a:rPr lang="zh-CN" altLang="en-US" sz="1600" dirty="0">
                <a:latin typeface="Arial"/>
                <a:cs typeface="Arial"/>
              </a:rPr>
              <a:t>、</a:t>
            </a:r>
            <a:r>
              <a:rPr lang="zh-CN" altLang="en-US" sz="1600" dirty="0" smtClean="0">
                <a:latin typeface="Arial"/>
                <a:cs typeface="Arial"/>
              </a:rPr>
              <a:t>用户行为建模等）</a:t>
            </a:r>
            <a:endParaRPr lang="en-US" altLang="zh-CN" sz="1600" dirty="0" smtClean="0">
              <a:latin typeface="Arial"/>
              <a:cs typeface="Arial"/>
            </a:endParaRPr>
          </a:p>
          <a:p>
            <a:pPr lvl="1" algn="just">
              <a:buFont typeface="Wingdings" charset="2"/>
              <a:buChar char="§"/>
            </a:pPr>
            <a:r>
              <a:rPr lang="zh-CN" altLang="en-US" sz="1600" dirty="0" smtClean="0">
                <a:latin typeface="Arial"/>
                <a:cs typeface="Arial"/>
              </a:rPr>
              <a:t>在国际顶级学术会议</a:t>
            </a:r>
            <a:r>
              <a:rPr lang="en-US" altLang="zh-CN" sz="1600" dirty="0" smtClean="0">
                <a:latin typeface="Arial"/>
                <a:cs typeface="Arial"/>
              </a:rPr>
              <a:t>/</a:t>
            </a:r>
            <a:r>
              <a:rPr lang="zh-CN" altLang="en-US" sz="1600" dirty="0" smtClean="0">
                <a:latin typeface="Arial"/>
                <a:cs typeface="Arial"/>
              </a:rPr>
              <a:t>期刊共发表论文</a:t>
            </a:r>
            <a:r>
              <a:rPr lang="en-US" altLang="zh-CN" sz="1600" dirty="0">
                <a:latin typeface="Arial"/>
                <a:cs typeface="Arial"/>
              </a:rPr>
              <a:t>2</a:t>
            </a:r>
            <a:r>
              <a:rPr lang="en-US" altLang="zh-CN" sz="1600" dirty="0" smtClean="0">
                <a:latin typeface="Arial"/>
                <a:cs typeface="Arial"/>
              </a:rPr>
              <a:t>0</a:t>
            </a:r>
            <a:r>
              <a:rPr lang="zh-CN" altLang="en-US" sz="1600" dirty="0" smtClean="0">
                <a:latin typeface="Arial"/>
                <a:cs typeface="Arial"/>
              </a:rPr>
              <a:t>余篇</a:t>
            </a:r>
            <a:r>
              <a:rPr lang="en-US" sz="1600" dirty="0" smtClean="0">
                <a:latin typeface="Arial"/>
                <a:cs typeface="Arial"/>
              </a:rPr>
              <a:t> (e</a:t>
            </a:r>
            <a:r>
              <a:rPr lang="en-US" altLang="zh-CN" sz="1600" dirty="0" smtClean="0">
                <a:latin typeface="Arial"/>
                <a:cs typeface="Arial"/>
              </a:rPr>
              <a:t>.g.,</a:t>
            </a:r>
            <a:r>
              <a:rPr lang="zh-CN" altLang="en-US" sz="1600" dirty="0" smtClean="0">
                <a:latin typeface="Arial"/>
                <a:cs typeface="Arial"/>
              </a:rPr>
              <a:t> </a:t>
            </a:r>
            <a:r>
              <a:rPr lang="en-US" altLang="zh-CN" sz="1600" dirty="0" smtClean="0">
                <a:latin typeface="Arial"/>
                <a:cs typeface="Arial"/>
              </a:rPr>
              <a:t>KDD,</a:t>
            </a:r>
            <a:r>
              <a:rPr lang="zh-CN" altLang="en-US" sz="1600" dirty="0" smtClean="0">
                <a:latin typeface="Arial"/>
                <a:cs typeface="Arial"/>
              </a:rPr>
              <a:t> </a:t>
            </a:r>
            <a:r>
              <a:rPr lang="en-US" altLang="zh-CN" sz="1600" dirty="0" smtClean="0">
                <a:latin typeface="Arial"/>
                <a:cs typeface="Arial"/>
              </a:rPr>
              <a:t>WWW,</a:t>
            </a:r>
            <a:r>
              <a:rPr lang="zh-CN" altLang="en-US" sz="1600" dirty="0" smtClean="0">
                <a:latin typeface="Arial"/>
                <a:cs typeface="Arial"/>
              </a:rPr>
              <a:t> </a:t>
            </a:r>
            <a:r>
              <a:rPr lang="en-US" sz="1600" dirty="0" smtClean="0">
                <a:latin typeface="Arial"/>
                <a:cs typeface="Arial"/>
              </a:rPr>
              <a:t>AAAI</a:t>
            </a:r>
            <a:r>
              <a:rPr lang="en-US" altLang="zh-CN" sz="1600" dirty="0" smtClean="0">
                <a:latin typeface="Arial"/>
                <a:cs typeface="Arial"/>
              </a:rPr>
              <a:t>,</a:t>
            </a:r>
            <a:r>
              <a:rPr lang="zh-CN" altLang="en-US" sz="1600" dirty="0" smtClean="0">
                <a:latin typeface="Arial"/>
                <a:cs typeface="Arial"/>
              </a:rPr>
              <a:t> </a:t>
            </a:r>
            <a:r>
              <a:rPr lang="en-US" altLang="zh-CN" sz="1600" dirty="0" smtClean="0">
                <a:latin typeface="Arial"/>
                <a:cs typeface="Arial"/>
              </a:rPr>
              <a:t>etc.</a:t>
            </a:r>
            <a:r>
              <a:rPr lang="en-US" sz="1600" dirty="0" smtClean="0">
                <a:latin typeface="Arial"/>
                <a:cs typeface="Arial"/>
              </a:rPr>
              <a:t>)</a:t>
            </a:r>
            <a:endParaRPr lang="en-US" sz="1600" dirty="0">
              <a:solidFill>
                <a:srgbClr val="0432FF"/>
              </a:solidFill>
              <a:latin typeface="Arial"/>
              <a:cs typeface="Arial"/>
            </a:endParaRPr>
          </a:p>
          <a:p>
            <a:pPr algn="just">
              <a:buFont typeface="Wingdings" charset="2"/>
              <a:buChar char="§"/>
            </a:pPr>
            <a:r>
              <a:rPr lang="zh-CN" altLang="en-US" sz="2000" dirty="0" smtClean="0">
                <a:latin typeface="Arial"/>
                <a:cs typeface="Arial"/>
              </a:rPr>
              <a:t>获奖和学术服务</a:t>
            </a:r>
            <a:endParaRPr lang="en-US" sz="2000" dirty="0">
              <a:latin typeface="Arial"/>
              <a:cs typeface="Arial"/>
            </a:endParaRPr>
          </a:p>
          <a:p>
            <a:pPr lvl="1" algn="just">
              <a:buFont typeface="Wingdings" charset="2"/>
              <a:buChar char="§"/>
            </a:pPr>
            <a:r>
              <a:rPr lang="en-US" sz="1600" dirty="0" smtClean="0">
                <a:latin typeface="Arial"/>
                <a:cs typeface="Arial"/>
              </a:rPr>
              <a:t>KDD’1</a:t>
            </a:r>
            <a:r>
              <a:rPr lang="en-US" altLang="zh-CN" sz="1600" dirty="0" smtClean="0">
                <a:latin typeface="Arial"/>
                <a:cs typeface="Arial"/>
              </a:rPr>
              <a:t>5</a:t>
            </a:r>
            <a:r>
              <a:rPr lang="zh-CN" altLang="en-US" sz="1600" dirty="0" smtClean="0">
                <a:latin typeface="Arial"/>
                <a:cs typeface="Arial"/>
              </a:rPr>
              <a:t>分会主席，</a:t>
            </a:r>
            <a:r>
              <a:rPr lang="en-US" altLang="zh-CN" sz="1600" dirty="0" smtClean="0">
                <a:latin typeface="Arial"/>
                <a:cs typeface="Arial"/>
              </a:rPr>
              <a:t>CIKM’16</a:t>
            </a:r>
            <a:r>
              <a:rPr lang="zh-CN" altLang="en-US" sz="1600" dirty="0" smtClean="0">
                <a:latin typeface="Arial"/>
                <a:cs typeface="Arial"/>
              </a:rPr>
              <a:t> </a:t>
            </a:r>
            <a:r>
              <a:rPr lang="en-US" altLang="zh-CN" sz="1600" dirty="0" err="1" smtClean="0">
                <a:latin typeface="Arial"/>
                <a:cs typeface="Arial"/>
              </a:rPr>
              <a:t>BigNet</a:t>
            </a:r>
            <a:r>
              <a:rPr lang="zh-CN" altLang="en-US" sz="1600" dirty="0" smtClean="0">
                <a:latin typeface="Arial"/>
                <a:cs typeface="Arial"/>
              </a:rPr>
              <a:t>研讨会主席，第一届数据挖掘前沿论坛主席</a:t>
            </a:r>
            <a:endParaRPr lang="en-US" altLang="zh-CN" sz="1600" dirty="0">
              <a:latin typeface="Arial"/>
              <a:cs typeface="Arial"/>
            </a:endParaRPr>
          </a:p>
          <a:p>
            <a:pPr lvl="1" algn="just">
              <a:buFont typeface="Wingdings" charset="2"/>
              <a:buChar char="§"/>
            </a:pPr>
            <a:r>
              <a:rPr lang="en-US" altLang="zh-CN" sz="1600" dirty="0" smtClean="0">
                <a:latin typeface="Arial"/>
                <a:cs typeface="Arial"/>
              </a:rPr>
              <a:t>AAAI’19,</a:t>
            </a:r>
            <a:r>
              <a:rPr lang="zh-CN" altLang="en-US" sz="1600" dirty="0" smtClean="0">
                <a:latin typeface="Arial"/>
                <a:cs typeface="Arial"/>
              </a:rPr>
              <a:t> </a:t>
            </a:r>
            <a:r>
              <a:rPr lang="en-US" altLang="zh-CN" sz="1600" dirty="0" smtClean="0">
                <a:latin typeface="Arial"/>
                <a:cs typeface="Arial"/>
              </a:rPr>
              <a:t>WSDM’16'17’19,</a:t>
            </a:r>
            <a:r>
              <a:rPr lang="zh-CN" altLang="en-US" sz="1600" dirty="0" smtClean="0">
                <a:latin typeface="Arial"/>
                <a:cs typeface="Arial"/>
              </a:rPr>
              <a:t> </a:t>
            </a:r>
            <a:r>
              <a:rPr lang="de-DE" altLang="zh-CN" sz="1600" dirty="0" smtClean="0">
                <a:latin typeface="Arial"/>
                <a:cs typeface="Arial"/>
              </a:rPr>
              <a:t>KDD</a:t>
            </a:r>
            <a:r>
              <a:rPr lang="en-US" altLang="zh-CN" sz="1600" dirty="0" smtClean="0">
                <a:latin typeface="Arial"/>
                <a:cs typeface="Arial"/>
              </a:rPr>
              <a:t>’</a:t>
            </a:r>
            <a:r>
              <a:rPr lang="de-DE" altLang="zh-CN" sz="1600" dirty="0" smtClean="0">
                <a:latin typeface="Arial"/>
                <a:cs typeface="Arial"/>
              </a:rPr>
              <a:t>18</a:t>
            </a:r>
            <a:r>
              <a:rPr lang="de-DE" altLang="zh-CN" sz="1600" dirty="0">
                <a:latin typeface="Arial"/>
                <a:cs typeface="Arial"/>
              </a:rPr>
              <a:t>, </a:t>
            </a:r>
            <a:r>
              <a:rPr lang="de-DE" altLang="zh-CN" sz="1600" dirty="0" smtClean="0">
                <a:latin typeface="Arial"/>
                <a:cs typeface="Arial"/>
              </a:rPr>
              <a:t>WWW</a:t>
            </a:r>
            <a:r>
              <a:rPr lang="en-US" altLang="zh-CN" sz="1600" dirty="0" smtClean="0">
                <a:latin typeface="Arial"/>
                <a:cs typeface="Arial"/>
              </a:rPr>
              <a:t>’</a:t>
            </a:r>
            <a:r>
              <a:rPr lang="de-DE" altLang="zh-CN" sz="1600" dirty="0" smtClean="0">
                <a:latin typeface="Arial"/>
                <a:cs typeface="Arial"/>
              </a:rPr>
              <a:t>17</a:t>
            </a:r>
            <a:r>
              <a:rPr lang="de-DE" altLang="zh-CN" sz="1600" dirty="0">
                <a:latin typeface="Arial"/>
                <a:cs typeface="Arial"/>
              </a:rPr>
              <a:t>, </a:t>
            </a:r>
            <a:r>
              <a:rPr lang="de-DE" altLang="zh-CN" sz="1600" dirty="0" smtClean="0">
                <a:latin typeface="Arial"/>
                <a:cs typeface="Arial"/>
              </a:rPr>
              <a:t>CIKM</a:t>
            </a:r>
            <a:r>
              <a:rPr lang="en-US" altLang="zh-CN" sz="1600" dirty="0" smtClean="0">
                <a:latin typeface="Arial"/>
                <a:cs typeface="Arial"/>
              </a:rPr>
              <a:t>’</a:t>
            </a:r>
            <a:r>
              <a:rPr lang="de-DE" altLang="zh-CN" sz="1600" dirty="0" smtClean="0">
                <a:latin typeface="Arial"/>
                <a:cs typeface="Arial"/>
              </a:rPr>
              <a:t>1</a:t>
            </a:r>
            <a:r>
              <a:rPr lang="en-US" altLang="zh-CN" sz="1600" dirty="0" smtClean="0">
                <a:latin typeface="Arial"/>
                <a:cs typeface="Arial"/>
              </a:rPr>
              <a:t>6’17</a:t>
            </a:r>
            <a:r>
              <a:rPr lang="de-DE" altLang="zh-CN" sz="1600" dirty="0" smtClean="0">
                <a:latin typeface="Arial"/>
                <a:cs typeface="Arial"/>
              </a:rPr>
              <a:t>, </a:t>
            </a:r>
            <a:r>
              <a:rPr lang="de-DE" altLang="zh-CN" sz="1600" dirty="0">
                <a:latin typeface="Arial"/>
                <a:cs typeface="Arial"/>
              </a:rPr>
              <a:t>ICWSM 2017, </a:t>
            </a:r>
            <a:r>
              <a:rPr lang="de-DE" altLang="zh-CN" sz="1600" dirty="0" smtClean="0">
                <a:latin typeface="Arial"/>
                <a:cs typeface="Arial"/>
              </a:rPr>
              <a:t>ASONAM 2015</a:t>
            </a:r>
            <a:r>
              <a:rPr lang="zh-CN" altLang="en-US" sz="1600" dirty="0" smtClean="0">
                <a:latin typeface="Arial"/>
                <a:cs typeface="Arial"/>
              </a:rPr>
              <a:t>等程序委员会成员</a:t>
            </a:r>
            <a:endParaRPr lang="en-US" sz="1600" dirty="0">
              <a:latin typeface="Arial"/>
              <a:cs typeface="Arial"/>
            </a:endParaRPr>
          </a:p>
        </p:txBody>
      </p:sp>
      <p:pic>
        <p:nvPicPr>
          <p:cNvPr id="2" name="Picture 1"/>
          <p:cNvPicPr>
            <a:picLocks noChangeAspect="1"/>
          </p:cNvPicPr>
          <p:nvPr/>
        </p:nvPicPr>
        <p:blipFill>
          <a:blip r:embed="rId3"/>
          <a:stretch>
            <a:fillRect/>
          </a:stretch>
        </p:blipFill>
        <p:spPr>
          <a:xfrm>
            <a:off x="228599" y="1219203"/>
            <a:ext cx="2509025" cy="2295409"/>
          </a:xfrm>
          <a:prstGeom prst="rect">
            <a:avLst/>
          </a:prstGeom>
        </p:spPr>
      </p:pic>
      <p:sp>
        <p:nvSpPr>
          <p:cNvPr id="3" name="Rectangle 2"/>
          <p:cNvSpPr/>
          <p:nvPr/>
        </p:nvSpPr>
        <p:spPr>
          <a:xfrm>
            <a:off x="1" y="6457890"/>
            <a:ext cx="99060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Bef>
                <a:spcPts val="600"/>
              </a:spcBef>
            </a:pPr>
            <a:r>
              <a:rPr lang="en-US" altLang="zh-CN" sz="2000" b="1" dirty="0">
                <a:solidFill>
                  <a:srgbClr val="0000FF"/>
                </a:solidFill>
              </a:rPr>
              <a:t>Homepage: </a:t>
            </a:r>
            <a:r>
              <a:rPr lang="en-US" altLang="zh-CN" dirty="0" smtClean="0">
                <a:solidFill>
                  <a:schemeClr val="tx1"/>
                </a:solidFill>
                <a:hlinkClick r:id="rId4"/>
              </a:rPr>
              <a:t>http://yangy.org</a:t>
            </a:r>
            <a:r>
              <a:rPr lang="zh-CN" altLang="en-US" dirty="0" smtClean="0">
                <a:solidFill>
                  <a:schemeClr val="tx1"/>
                </a:solidFill>
              </a:rPr>
              <a:t>       </a:t>
            </a:r>
            <a:r>
              <a:rPr lang="en-US" altLang="zh-CN" b="1" dirty="0" smtClean="0">
                <a:solidFill>
                  <a:srgbClr val="0000FF"/>
                </a:solidFill>
              </a:rPr>
              <a:t>Email:</a:t>
            </a:r>
            <a:r>
              <a:rPr lang="zh-CN" altLang="en-US" b="1" dirty="0" smtClean="0">
                <a:solidFill>
                  <a:srgbClr val="0000FF"/>
                </a:solidFill>
              </a:rPr>
              <a:t> </a:t>
            </a:r>
            <a:r>
              <a:rPr lang="en-US" altLang="zh-CN" b="1" dirty="0" err="1" smtClean="0">
                <a:solidFill>
                  <a:schemeClr val="tx1"/>
                </a:solidFill>
              </a:rPr>
              <a:t>yangya@zju.edu.cn</a:t>
            </a:r>
            <a:endParaRPr lang="zh-CN" altLang="en-US" sz="2000" dirty="0">
              <a:solidFill>
                <a:schemeClr val="tx1"/>
              </a:solidFill>
            </a:endParaRPr>
          </a:p>
        </p:txBody>
      </p:sp>
    </p:spTree>
    <p:extLst>
      <p:ext uri="{BB962C8B-B14F-4D97-AF65-F5344CB8AC3E}">
        <p14:creationId xmlns:p14="http://schemas.microsoft.com/office/powerpoint/2010/main" val="462243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人工智能的发展</a:t>
            </a:r>
            <a:endParaRPr lang="en-US" dirty="0">
              <a:latin typeface="黑体"/>
              <a:ea typeface="黑体"/>
              <a:cs typeface="黑体"/>
            </a:endParaRPr>
          </a:p>
        </p:txBody>
      </p:sp>
      <p:pic>
        <p:nvPicPr>
          <p:cNvPr id="11" name="Content Placeholder 10"/>
          <p:cNvPicPr>
            <a:picLocks noGrp="1" noChangeAspect="1"/>
          </p:cNvPicPr>
          <p:nvPr>
            <p:ph idx="1"/>
          </p:nvPr>
        </p:nvPicPr>
        <p:blipFill>
          <a:blip r:embed="rId2"/>
          <a:srcRect t="-136" b="-136"/>
          <a:stretch>
            <a:fillRect/>
          </a:stretch>
        </p:blipFill>
        <p:spPr>
          <a:xfrm>
            <a:off x="25354" y="1143000"/>
            <a:ext cx="9804446" cy="5287964"/>
          </a:xfrm>
        </p:spPr>
      </p:pic>
      <p:sp>
        <p:nvSpPr>
          <p:cNvPr id="4" name="Rectangle 3"/>
          <p:cNvSpPr/>
          <p:nvPr/>
        </p:nvSpPr>
        <p:spPr>
          <a:xfrm>
            <a:off x="1600202" y="3810000"/>
            <a:ext cx="7162800" cy="28956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5" name="Straight Arrow Connector 4"/>
          <p:cNvCxnSpPr/>
          <p:nvPr/>
        </p:nvCxnSpPr>
        <p:spPr>
          <a:xfrm flipH="1" flipV="1">
            <a:off x="3657600" y="3200400"/>
            <a:ext cx="228600" cy="609600"/>
          </a:xfrm>
          <a:prstGeom prst="straightConnector1">
            <a:avLst/>
          </a:prstGeom>
          <a:ln w="38100" cmpd="sng">
            <a:solidFill>
              <a:srgbClr val="80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1828800" y="4876804"/>
            <a:ext cx="2616200" cy="1412285"/>
          </a:xfrm>
          <a:prstGeom prst="rect">
            <a:avLst/>
          </a:prstGeom>
        </p:spPr>
      </p:pic>
      <p:pic>
        <p:nvPicPr>
          <p:cNvPr id="8" name="Picture 7"/>
          <p:cNvPicPr>
            <a:picLocks noChangeAspect="1"/>
          </p:cNvPicPr>
          <p:nvPr/>
        </p:nvPicPr>
        <p:blipFill>
          <a:blip r:embed="rId4"/>
          <a:stretch>
            <a:fillRect/>
          </a:stretch>
        </p:blipFill>
        <p:spPr>
          <a:xfrm>
            <a:off x="4648202" y="4876800"/>
            <a:ext cx="2826327" cy="1371600"/>
          </a:xfrm>
          <a:prstGeom prst="rect">
            <a:avLst/>
          </a:prstGeom>
        </p:spPr>
      </p:pic>
      <p:sp>
        <p:nvSpPr>
          <p:cNvPr id="10" name="Rectangle 9"/>
          <p:cNvSpPr/>
          <p:nvPr/>
        </p:nvSpPr>
        <p:spPr>
          <a:xfrm>
            <a:off x="1828804" y="4038600"/>
            <a:ext cx="3467616" cy="584776"/>
          </a:xfrm>
          <a:prstGeom prst="rect">
            <a:avLst/>
          </a:prstGeom>
        </p:spPr>
        <p:txBody>
          <a:bodyPr wrap="none">
            <a:spAutoFit/>
          </a:bodyPr>
          <a:lstStyle/>
          <a:p>
            <a:r>
              <a:rPr lang="zh-CN" altLang="en-US" sz="3200" dirty="0" smtClean="0">
                <a:latin typeface="黑体"/>
                <a:ea typeface="黑体"/>
                <a:cs typeface="黑体"/>
              </a:rPr>
              <a:t>赋予肉身：机器人</a:t>
            </a:r>
            <a:endParaRPr lang="en-US" sz="3200" dirty="0">
              <a:latin typeface="黑体"/>
              <a:ea typeface="黑体"/>
              <a:cs typeface="黑体"/>
            </a:endParaRPr>
          </a:p>
        </p:txBody>
      </p:sp>
    </p:spTree>
    <p:extLst>
      <p:ext uri="{BB962C8B-B14F-4D97-AF65-F5344CB8AC3E}">
        <p14:creationId xmlns:p14="http://schemas.microsoft.com/office/powerpoint/2010/main" val="52241335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人工智能的发展</a:t>
            </a:r>
            <a:endParaRPr lang="en-US" dirty="0">
              <a:latin typeface="黑体"/>
              <a:ea typeface="黑体"/>
              <a:cs typeface="黑体"/>
            </a:endParaRPr>
          </a:p>
        </p:txBody>
      </p:sp>
      <p:pic>
        <p:nvPicPr>
          <p:cNvPr id="11" name="Content Placeholder 10"/>
          <p:cNvPicPr>
            <a:picLocks noGrp="1" noChangeAspect="1"/>
          </p:cNvPicPr>
          <p:nvPr>
            <p:ph idx="1"/>
          </p:nvPr>
        </p:nvPicPr>
        <p:blipFill>
          <a:blip r:embed="rId2"/>
          <a:srcRect t="-136" b="-136"/>
          <a:stretch>
            <a:fillRect/>
          </a:stretch>
        </p:blipFill>
        <p:spPr>
          <a:xfrm>
            <a:off x="25354" y="1143000"/>
            <a:ext cx="9804446" cy="5287964"/>
          </a:xfrm>
        </p:spPr>
      </p:pic>
      <p:sp>
        <p:nvSpPr>
          <p:cNvPr id="4" name="Rectangle 3"/>
          <p:cNvSpPr/>
          <p:nvPr/>
        </p:nvSpPr>
        <p:spPr>
          <a:xfrm>
            <a:off x="3429000" y="1219200"/>
            <a:ext cx="6324600" cy="54102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Rectangle 4"/>
          <p:cNvSpPr/>
          <p:nvPr/>
        </p:nvSpPr>
        <p:spPr>
          <a:xfrm>
            <a:off x="3657600" y="1447804"/>
            <a:ext cx="5791200" cy="3354765"/>
          </a:xfrm>
          <a:prstGeom prst="rect">
            <a:avLst/>
          </a:prstGeom>
        </p:spPr>
        <p:txBody>
          <a:bodyPr wrap="square">
            <a:spAutoFit/>
          </a:bodyPr>
          <a:lstStyle/>
          <a:p>
            <a:r>
              <a:rPr lang="zh-CN" altLang="en-US" sz="3200" dirty="0" smtClean="0">
                <a:latin typeface="黑体"/>
                <a:ea typeface="黑体"/>
                <a:cs typeface="黑体"/>
              </a:rPr>
              <a:t>发展的主流：模式识别</a:t>
            </a:r>
            <a:endParaRPr lang="en-US" altLang="zh-CN" sz="3200" dirty="0" smtClean="0">
              <a:latin typeface="黑体"/>
              <a:ea typeface="黑体"/>
              <a:cs typeface="黑体"/>
            </a:endParaRPr>
          </a:p>
          <a:p>
            <a:endParaRPr lang="en-US" altLang="zh-CN" sz="2000" dirty="0" smtClean="0">
              <a:latin typeface="黑体"/>
              <a:ea typeface="黑体"/>
              <a:cs typeface="黑体"/>
            </a:endParaRPr>
          </a:p>
          <a:p>
            <a:pPr marL="457200" indent="-457200">
              <a:buFont typeface="Arial"/>
              <a:buChar char="•"/>
            </a:pPr>
            <a:r>
              <a:rPr lang="zh-CN" altLang="en-US" sz="3200" dirty="0" smtClean="0">
                <a:latin typeface="黑体"/>
                <a:ea typeface="黑体"/>
                <a:cs typeface="黑体"/>
              </a:rPr>
              <a:t>通过计算机技术对</a:t>
            </a:r>
            <a:r>
              <a:rPr lang="zh-CN" altLang="en-US" sz="3200" dirty="0" smtClean="0">
                <a:solidFill>
                  <a:srgbClr val="3366FF"/>
                </a:solidFill>
                <a:latin typeface="黑体"/>
                <a:ea typeface="黑体"/>
                <a:cs typeface="黑体"/>
              </a:rPr>
              <a:t>模式</a:t>
            </a:r>
            <a:r>
              <a:rPr lang="zh-CN" altLang="en-US" sz="3200" dirty="0" smtClean="0">
                <a:latin typeface="黑体"/>
                <a:ea typeface="黑体"/>
                <a:cs typeface="黑体"/>
              </a:rPr>
              <a:t>自动进行处理和判读</a:t>
            </a:r>
          </a:p>
          <a:p>
            <a:pPr marL="457200" indent="-457200">
              <a:buFont typeface="Arial"/>
              <a:buChar char="•"/>
            </a:pPr>
            <a:r>
              <a:rPr lang="zh-CN" altLang="en-US" sz="3200" b="1" dirty="0" smtClean="0">
                <a:solidFill>
                  <a:srgbClr val="3366FF"/>
                </a:solidFill>
                <a:latin typeface="黑体"/>
                <a:ea typeface="黑体"/>
                <a:cs typeface="黑体"/>
              </a:rPr>
              <a:t>图像</a:t>
            </a:r>
            <a:r>
              <a:rPr lang="zh-CN" altLang="en-US" sz="3200" dirty="0" smtClean="0">
                <a:latin typeface="黑体"/>
                <a:ea typeface="黑体"/>
                <a:cs typeface="黑体"/>
              </a:rPr>
              <a:t>（人脸识别，视频分析）</a:t>
            </a:r>
            <a:endParaRPr lang="en-US" altLang="zh-CN" sz="3200" dirty="0" smtClean="0">
              <a:latin typeface="黑体"/>
              <a:ea typeface="黑体"/>
              <a:cs typeface="黑体"/>
            </a:endParaRPr>
          </a:p>
          <a:p>
            <a:pPr marL="457200" indent="-457200">
              <a:buFont typeface="Arial"/>
              <a:buChar char="•"/>
            </a:pPr>
            <a:r>
              <a:rPr lang="zh-CN" altLang="en-US" sz="3200" b="1" dirty="0" smtClean="0">
                <a:solidFill>
                  <a:srgbClr val="3366FF"/>
                </a:solidFill>
                <a:latin typeface="黑体"/>
                <a:ea typeface="黑体"/>
                <a:cs typeface="黑体"/>
              </a:rPr>
              <a:t>文本</a:t>
            </a:r>
            <a:r>
              <a:rPr lang="zh-CN" altLang="en-US" sz="3200" dirty="0" smtClean="0">
                <a:latin typeface="黑体"/>
                <a:ea typeface="黑体"/>
                <a:cs typeface="黑体"/>
              </a:rPr>
              <a:t>（自然语言处理，音频识别）</a:t>
            </a:r>
            <a:endParaRPr lang="en-US" sz="3200" dirty="0">
              <a:latin typeface="黑体"/>
              <a:ea typeface="黑体"/>
              <a:cs typeface="黑体"/>
            </a:endParaRPr>
          </a:p>
        </p:txBody>
      </p:sp>
      <p:cxnSp>
        <p:nvCxnSpPr>
          <p:cNvPr id="6" name="Straight Arrow Connector 5"/>
          <p:cNvCxnSpPr/>
          <p:nvPr/>
        </p:nvCxnSpPr>
        <p:spPr>
          <a:xfrm flipH="1">
            <a:off x="2286002" y="3048000"/>
            <a:ext cx="1143000" cy="609600"/>
          </a:xfrm>
          <a:prstGeom prst="straightConnector1">
            <a:avLst/>
          </a:prstGeom>
          <a:ln w="38100" cmpd="sng">
            <a:solidFill>
              <a:srgbClr val="8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17577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人工智能的发展</a:t>
            </a:r>
            <a:endParaRPr lang="en-US" dirty="0">
              <a:latin typeface="黑体"/>
              <a:ea typeface="黑体"/>
              <a:cs typeface="黑体"/>
            </a:endParaRPr>
          </a:p>
        </p:txBody>
      </p:sp>
      <p:pic>
        <p:nvPicPr>
          <p:cNvPr id="11" name="Content Placeholder 10"/>
          <p:cNvPicPr>
            <a:picLocks noGrp="1" noChangeAspect="1"/>
          </p:cNvPicPr>
          <p:nvPr>
            <p:ph idx="1"/>
          </p:nvPr>
        </p:nvPicPr>
        <p:blipFill>
          <a:blip r:embed="rId2"/>
          <a:srcRect t="-136" b="-136"/>
          <a:stretch>
            <a:fillRect/>
          </a:stretch>
        </p:blipFill>
        <p:spPr>
          <a:xfrm>
            <a:off x="25354" y="1143000"/>
            <a:ext cx="9804446" cy="5287964"/>
          </a:xfrm>
        </p:spPr>
      </p:pic>
      <p:sp>
        <p:nvSpPr>
          <p:cNvPr id="4" name="Rectangle 3"/>
          <p:cNvSpPr/>
          <p:nvPr/>
        </p:nvSpPr>
        <p:spPr>
          <a:xfrm>
            <a:off x="3429000" y="1219200"/>
            <a:ext cx="6324600" cy="54102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Rectangle 4"/>
          <p:cNvSpPr/>
          <p:nvPr/>
        </p:nvSpPr>
        <p:spPr>
          <a:xfrm>
            <a:off x="3657600" y="1447800"/>
            <a:ext cx="5791200" cy="2369880"/>
          </a:xfrm>
          <a:prstGeom prst="rect">
            <a:avLst/>
          </a:prstGeom>
        </p:spPr>
        <p:txBody>
          <a:bodyPr wrap="square">
            <a:spAutoFit/>
          </a:bodyPr>
          <a:lstStyle/>
          <a:p>
            <a:r>
              <a:rPr lang="zh-CN" altLang="en-US" sz="3200" dirty="0" smtClean="0">
                <a:latin typeface="黑体"/>
                <a:ea typeface="黑体"/>
                <a:cs typeface="黑体"/>
              </a:rPr>
              <a:t>发展的主流：模式识别</a:t>
            </a:r>
            <a:endParaRPr lang="en-US" altLang="zh-CN" sz="3200" dirty="0" smtClean="0">
              <a:latin typeface="黑体"/>
              <a:ea typeface="黑体"/>
              <a:cs typeface="黑体"/>
            </a:endParaRPr>
          </a:p>
          <a:p>
            <a:endParaRPr lang="en-US" altLang="zh-CN" sz="2000" dirty="0" smtClean="0">
              <a:latin typeface="黑体"/>
              <a:ea typeface="黑体"/>
              <a:cs typeface="黑体"/>
            </a:endParaRPr>
          </a:p>
          <a:p>
            <a:pPr marL="457200" indent="-457200">
              <a:buFont typeface="Arial"/>
              <a:buChar char="•"/>
            </a:pPr>
            <a:r>
              <a:rPr lang="zh-CN" altLang="en-US" sz="3200" dirty="0" smtClean="0">
                <a:latin typeface="黑体"/>
                <a:ea typeface="黑体"/>
                <a:cs typeface="黑体"/>
              </a:rPr>
              <a:t>通过计算机技术对</a:t>
            </a:r>
            <a:r>
              <a:rPr lang="zh-CN" altLang="en-US" sz="3200" dirty="0" smtClean="0">
                <a:solidFill>
                  <a:srgbClr val="3366FF"/>
                </a:solidFill>
                <a:latin typeface="黑体"/>
                <a:ea typeface="黑体"/>
                <a:cs typeface="黑体"/>
              </a:rPr>
              <a:t>模式</a:t>
            </a:r>
            <a:r>
              <a:rPr lang="zh-CN" altLang="en-US" sz="3200" dirty="0" smtClean="0">
                <a:latin typeface="黑体"/>
                <a:ea typeface="黑体"/>
                <a:cs typeface="黑体"/>
              </a:rPr>
              <a:t>自动进行处理和判读</a:t>
            </a:r>
            <a:endParaRPr lang="en-US" altLang="zh-CN" sz="3200" dirty="0" smtClean="0">
              <a:latin typeface="黑体"/>
              <a:ea typeface="黑体"/>
              <a:cs typeface="黑体"/>
            </a:endParaRPr>
          </a:p>
          <a:p>
            <a:pPr marL="457200" indent="-457200">
              <a:buFont typeface="Arial"/>
              <a:buChar char="•"/>
            </a:pPr>
            <a:r>
              <a:rPr lang="zh-CN" altLang="en-US" sz="3200" dirty="0" smtClean="0">
                <a:latin typeface="黑体"/>
                <a:ea typeface="黑体"/>
                <a:cs typeface="黑体"/>
              </a:rPr>
              <a:t>主流方法：机器学习</a:t>
            </a:r>
            <a:endParaRPr lang="en-US" altLang="zh-CN" sz="3200" dirty="0" smtClean="0">
              <a:latin typeface="黑体"/>
              <a:ea typeface="黑体"/>
              <a:cs typeface="黑体"/>
            </a:endParaRPr>
          </a:p>
        </p:txBody>
      </p:sp>
      <p:pic>
        <p:nvPicPr>
          <p:cNvPr id="3" name="Picture 2"/>
          <p:cNvPicPr>
            <a:picLocks noChangeAspect="1"/>
          </p:cNvPicPr>
          <p:nvPr/>
        </p:nvPicPr>
        <p:blipFill rotWithShape="1">
          <a:blip r:embed="rId3"/>
          <a:srcRect r="48554"/>
          <a:stretch/>
        </p:blipFill>
        <p:spPr>
          <a:xfrm>
            <a:off x="3657600" y="4038600"/>
            <a:ext cx="5592680" cy="1752600"/>
          </a:xfrm>
          <a:prstGeom prst="rect">
            <a:avLst/>
          </a:prstGeom>
        </p:spPr>
      </p:pic>
      <p:cxnSp>
        <p:nvCxnSpPr>
          <p:cNvPr id="7" name="Straight Arrow Connector 6"/>
          <p:cNvCxnSpPr/>
          <p:nvPr/>
        </p:nvCxnSpPr>
        <p:spPr>
          <a:xfrm flipH="1">
            <a:off x="2286002" y="3048000"/>
            <a:ext cx="1143000" cy="609600"/>
          </a:xfrm>
          <a:prstGeom prst="straightConnector1">
            <a:avLst/>
          </a:prstGeom>
          <a:ln w="38100" cmpd="sng">
            <a:solidFill>
              <a:srgbClr val="8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63863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人工智能的发展</a:t>
            </a:r>
            <a:endParaRPr lang="en-US" dirty="0">
              <a:latin typeface="黑体"/>
              <a:ea typeface="黑体"/>
              <a:cs typeface="黑体"/>
            </a:endParaRPr>
          </a:p>
        </p:txBody>
      </p:sp>
      <p:pic>
        <p:nvPicPr>
          <p:cNvPr id="11" name="Content Placeholder 10"/>
          <p:cNvPicPr>
            <a:picLocks noGrp="1" noChangeAspect="1"/>
          </p:cNvPicPr>
          <p:nvPr>
            <p:ph idx="1"/>
          </p:nvPr>
        </p:nvPicPr>
        <p:blipFill>
          <a:blip r:embed="rId2"/>
          <a:srcRect t="-136" b="-136"/>
          <a:stretch>
            <a:fillRect/>
          </a:stretch>
        </p:blipFill>
        <p:spPr>
          <a:xfrm>
            <a:off x="25354" y="1143000"/>
            <a:ext cx="9804446" cy="5287964"/>
          </a:xfrm>
        </p:spPr>
      </p:pic>
      <p:sp>
        <p:nvSpPr>
          <p:cNvPr id="4" name="Rectangle 3"/>
          <p:cNvSpPr/>
          <p:nvPr/>
        </p:nvSpPr>
        <p:spPr>
          <a:xfrm>
            <a:off x="381000" y="1371600"/>
            <a:ext cx="9372600" cy="48006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Rectangle 4"/>
          <p:cNvSpPr/>
          <p:nvPr/>
        </p:nvSpPr>
        <p:spPr>
          <a:xfrm>
            <a:off x="457202" y="1513582"/>
            <a:ext cx="9144000" cy="1077218"/>
          </a:xfrm>
          <a:prstGeom prst="rect">
            <a:avLst/>
          </a:prstGeom>
        </p:spPr>
        <p:txBody>
          <a:bodyPr wrap="square">
            <a:spAutoFit/>
          </a:bodyPr>
          <a:lstStyle/>
          <a:p>
            <a:r>
              <a:rPr lang="zh-CN" altLang="en-US" sz="3200" dirty="0" smtClean="0">
                <a:latin typeface="黑体"/>
                <a:ea typeface="黑体"/>
                <a:cs typeface="黑体"/>
              </a:rPr>
              <a:t>机器学习</a:t>
            </a:r>
            <a:endParaRPr lang="en-US" altLang="zh-CN" sz="3200" dirty="0" smtClean="0">
              <a:latin typeface="黑体"/>
              <a:ea typeface="黑体"/>
              <a:cs typeface="黑体"/>
            </a:endParaRPr>
          </a:p>
          <a:p>
            <a:r>
              <a:rPr lang="zh-CN" altLang="en-US" sz="3200" b="1" dirty="0">
                <a:solidFill>
                  <a:schemeClr val="accent1">
                    <a:lumMod val="50000"/>
                  </a:schemeClr>
                </a:solidFill>
                <a:latin typeface="黑体"/>
                <a:ea typeface="黑体"/>
                <a:cs typeface="黑体"/>
              </a:rPr>
              <a:t>无监督</a:t>
            </a:r>
            <a:r>
              <a:rPr lang="zh-CN" altLang="en-US" sz="3200" b="1" dirty="0" smtClean="0">
                <a:solidFill>
                  <a:schemeClr val="accent1">
                    <a:lumMod val="50000"/>
                  </a:schemeClr>
                </a:solidFill>
                <a:latin typeface="黑体"/>
                <a:ea typeface="黑体"/>
                <a:cs typeface="黑体"/>
              </a:rPr>
              <a:t>学习</a:t>
            </a:r>
            <a:r>
              <a:rPr lang="zh-CN" altLang="en-US" sz="3200" b="1" dirty="0">
                <a:solidFill>
                  <a:schemeClr val="accent1">
                    <a:lumMod val="50000"/>
                  </a:schemeClr>
                </a:solidFill>
                <a:latin typeface="黑体"/>
                <a:ea typeface="黑体"/>
                <a:cs typeface="黑体"/>
              </a:rPr>
              <a:t>，</a:t>
            </a:r>
            <a:r>
              <a:rPr lang="zh-CN" altLang="en-US" sz="3200" b="1" dirty="0" smtClean="0">
                <a:solidFill>
                  <a:srgbClr val="FF6600"/>
                </a:solidFill>
                <a:latin typeface="黑体"/>
                <a:ea typeface="黑体"/>
                <a:cs typeface="黑体"/>
              </a:rPr>
              <a:t>概率图模型</a:t>
            </a:r>
            <a:r>
              <a:rPr lang="zh-CN" altLang="en-US" sz="3200" dirty="0" smtClean="0">
                <a:latin typeface="黑体"/>
                <a:ea typeface="黑体"/>
                <a:cs typeface="黑体"/>
              </a:rPr>
              <a:t>，</a:t>
            </a:r>
            <a:r>
              <a:rPr lang="zh-CN" altLang="en-US" sz="3200" b="1" dirty="0">
                <a:solidFill>
                  <a:srgbClr val="FFCC66"/>
                </a:solidFill>
                <a:latin typeface="黑体"/>
                <a:ea typeface="黑体"/>
                <a:cs typeface="黑体"/>
              </a:rPr>
              <a:t>深度</a:t>
            </a:r>
            <a:r>
              <a:rPr lang="zh-CN" altLang="en-US" sz="3200" b="1" dirty="0" smtClean="0">
                <a:solidFill>
                  <a:srgbClr val="FFCC66"/>
                </a:solidFill>
                <a:latin typeface="黑体"/>
                <a:ea typeface="黑体"/>
                <a:cs typeface="黑体"/>
              </a:rPr>
              <a:t>学习</a:t>
            </a:r>
            <a:endParaRPr lang="en-US" altLang="zh-CN" sz="3200" b="1" dirty="0" smtClean="0">
              <a:solidFill>
                <a:schemeClr val="accent1">
                  <a:lumMod val="50000"/>
                </a:schemeClr>
              </a:solidFill>
              <a:latin typeface="黑体"/>
              <a:ea typeface="黑体"/>
              <a:cs typeface="黑体"/>
            </a:endParaRPr>
          </a:p>
        </p:txBody>
      </p:sp>
      <p:pic>
        <p:nvPicPr>
          <p:cNvPr id="8" name="Picture 7"/>
          <p:cNvPicPr>
            <a:picLocks noChangeAspect="1"/>
          </p:cNvPicPr>
          <p:nvPr/>
        </p:nvPicPr>
        <p:blipFill rotWithShape="1">
          <a:blip r:embed="rId3"/>
          <a:srcRect l="6729" r="12000" b="5195"/>
          <a:stretch/>
        </p:blipFill>
        <p:spPr>
          <a:xfrm>
            <a:off x="609599" y="3276600"/>
            <a:ext cx="6819997" cy="2133600"/>
          </a:xfrm>
          <a:prstGeom prst="rect">
            <a:avLst/>
          </a:prstGeom>
        </p:spPr>
      </p:pic>
      <p:pic>
        <p:nvPicPr>
          <p:cNvPr id="9" name="Picture 8"/>
          <p:cNvPicPr>
            <a:picLocks noChangeAspect="1"/>
          </p:cNvPicPr>
          <p:nvPr/>
        </p:nvPicPr>
        <p:blipFill>
          <a:blip r:embed="rId4"/>
          <a:stretch>
            <a:fillRect/>
          </a:stretch>
        </p:blipFill>
        <p:spPr>
          <a:xfrm>
            <a:off x="7467602" y="2932015"/>
            <a:ext cx="2286001" cy="1335187"/>
          </a:xfrm>
          <a:prstGeom prst="rect">
            <a:avLst/>
          </a:prstGeom>
        </p:spPr>
      </p:pic>
      <p:pic>
        <p:nvPicPr>
          <p:cNvPr id="10" name="Picture 9"/>
          <p:cNvPicPr>
            <a:picLocks noChangeAspect="1"/>
          </p:cNvPicPr>
          <p:nvPr/>
        </p:nvPicPr>
        <p:blipFill>
          <a:blip r:embed="rId5"/>
          <a:stretch>
            <a:fillRect/>
          </a:stretch>
        </p:blipFill>
        <p:spPr>
          <a:xfrm>
            <a:off x="7467600" y="4495800"/>
            <a:ext cx="2146300" cy="1371600"/>
          </a:xfrm>
          <a:prstGeom prst="rect">
            <a:avLst/>
          </a:prstGeom>
        </p:spPr>
      </p:pic>
    </p:spTree>
    <p:extLst>
      <p:ext uri="{BB962C8B-B14F-4D97-AF65-F5344CB8AC3E}">
        <p14:creationId xmlns:p14="http://schemas.microsoft.com/office/powerpoint/2010/main" val="95817404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什么是</a:t>
            </a:r>
            <a:r>
              <a:rPr lang="en-US" dirty="0" smtClean="0">
                <a:latin typeface="黑体"/>
                <a:ea typeface="黑体"/>
                <a:cs typeface="黑体"/>
              </a:rPr>
              <a:t>机器学习</a:t>
            </a:r>
            <a:r>
              <a:rPr lang="zh-CN" altLang="en-US" dirty="0">
                <a:latin typeface="黑体"/>
                <a:ea typeface="黑体"/>
                <a:cs typeface="黑体"/>
              </a:rPr>
              <a:t>—</a:t>
            </a:r>
            <a:r>
              <a:rPr lang="zh-CN" altLang="en-US" dirty="0" smtClean="0">
                <a:latin typeface="黑体"/>
                <a:ea typeface="黑体"/>
                <a:cs typeface="黑体"/>
              </a:rPr>
              <a:t>—从买房讲起</a:t>
            </a:r>
            <a:endParaRPr lang="en-US" dirty="0">
              <a:latin typeface="黑体"/>
              <a:ea typeface="黑体"/>
              <a:cs typeface="黑体"/>
            </a:endParaRPr>
          </a:p>
        </p:txBody>
      </p:sp>
      <p:graphicFrame>
        <p:nvGraphicFramePr>
          <p:cNvPr id="5" name="Content Placeholder 4"/>
          <p:cNvGraphicFramePr>
            <a:graphicFrameLocks noGrp="1"/>
          </p:cNvGraphicFramePr>
          <p:nvPr>
            <p:ph idx="1"/>
            <p:extLst/>
          </p:nvPr>
        </p:nvGraphicFramePr>
        <p:xfrm>
          <a:off x="350840" y="2108200"/>
          <a:ext cx="9139235" cy="1854200"/>
        </p:xfrm>
        <a:graphic>
          <a:graphicData uri="http://schemas.openxmlformats.org/drawingml/2006/table">
            <a:tbl>
              <a:tblPr firstRow="1" bandRow="1">
                <a:tableStyleId>{793D81CF-94F2-401A-BA57-92F5A7B2D0C5}</a:tableStyleId>
              </a:tblPr>
              <a:tblGrid>
                <a:gridCol w="1305605"/>
                <a:gridCol w="1305605"/>
                <a:gridCol w="1305605"/>
                <a:gridCol w="1305605"/>
                <a:gridCol w="1305605"/>
                <a:gridCol w="1305605"/>
                <a:gridCol w="1305605"/>
              </a:tblGrid>
              <a:tr h="370840">
                <a:tc>
                  <a:txBody>
                    <a:bodyPr/>
                    <a:lstStyle/>
                    <a:p>
                      <a:pPr algn="ctr"/>
                      <a:endParaRPr lang="en-US" dirty="0"/>
                    </a:p>
                  </a:txBody>
                  <a:tcPr/>
                </a:tc>
                <a:tc>
                  <a:txBody>
                    <a:bodyPr/>
                    <a:lstStyle/>
                    <a:p>
                      <a:pPr algn="ctr"/>
                      <a:r>
                        <a:rPr lang="zh-CN" altLang="en-US" dirty="0" smtClean="0"/>
                        <a:t>地段</a:t>
                      </a:r>
                      <a:endParaRPr lang="en-US" dirty="0"/>
                    </a:p>
                  </a:txBody>
                  <a:tcPr/>
                </a:tc>
                <a:tc>
                  <a:txBody>
                    <a:bodyPr/>
                    <a:lstStyle/>
                    <a:p>
                      <a:pPr algn="ctr"/>
                      <a:r>
                        <a:rPr lang="zh-CN" altLang="en-US" dirty="0" smtClean="0"/>
                        <a:t>装修</a:t>
                      </a:r>
                      <a:endParaRPr lang="en-US" dirty="0"/>
                    </a:p>
                  </a:txBody>
                  <a:tcPr/>
                </a:tc>
                <a:tc>
                  <a:txBody>
                    <a:bodyPr/>
                    <a:lstStyle/>
                    <a:p>
                      <a:pPr algn="ctr"/>
                      <a:r>
                        <a:rPr lang="zh-CN" altLang="en-US" dirty="0" smtClean="0"/>
                        <a:t>学区</a:t>
                      </a:r>
                      <a:endParaRPr lang="en-US" dirty="0"/>
                    </a:p>
                  </a:txBody>
                  <a:tcPr/>
                </a:tc>
                <a:tc>
                  <a:txBody>
                    <a:bodyPr/>
                    <a:lstStyle/>
                    <a:p>
                      <a:pPr algn="ctr"/>
                      <a:r>
                        <a:rPr lang="zh-CN" altLang="en-US" dirty="0" smtClean="0"/>
                        <a:t>价格</a:t>
                      </a:r>
                      <a:endParaRPr lang="en-US" dirty="0"/>
                    </a:p>
                  </a:txBody>
                  <a:tcPr/>
                </a:tc>
                <a:tc>
                  <a:txBody>
                    <a:bodyPr/>
                    <a:lstStyle/>
                    <a:p>
                      <a:pPr algn="ctr"/>
                      <a:r>
                        <a:rPr lang="zh-CN" altLang="en-US" dirty="0" smtClean="0"/>
                        <a:t>小区环境</a:t>
                      </a:r>
                      <a:endParaRPr lang="en-US" dirty="0"/>
                    </a:p>
                  </a:txBody>
                  <a:tcPr/>
                </a:tc>
                <a:tc>
                  <a:txBody>
                    <a:bodyPr/>
                    <a:lstStyle/>
                    <a:p>
                      <a:pPr algn="ctr"/>
                      <a:r>
                        <a:rPr lang="en-US" altLang="zh-CN" dirty="0" smtClean="0"/>
                        <a:t>……</a:t>
                      </a:r>
                      <a:endParaRPr lang="en-US" dirty="0"/>
                    </a:p>
                  </a:txBody>
                  <a:tcPr/>
                </a:tc>
              </a:tr>
              <a:tr h="370840">
                <a:tc>
                  <a:txBody>
                    <a:bodyPr/>
                    <a:lstStyle/>
                    <a:p>
                      <a:pPr algn="ctr"/>
                      <a:r>
                        <a:rPr lang="zh-CN" altLang="en-US" dirty="0" smtClean="0"/>
                        <a:t>小区</a:t>
                      </a:r>
                      <a:r>
                        <a:rPr lang="en-US" altLang="zh-CN" dirty="0" smtClean="0"/>
                        <a:t>A</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3</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3</a:t>
                      </a:r>
                      <a:endParaRPr lang="en-US" dirty="0"/>
                    </a:p>
                  </a:txBody>
                  <a:tcPr/>
                </a:tc>
                <a:tc>
                  <a:txBody>
                    <a:bodyPr/>
                    <a:lstStyle/>
                    <a:p>
                      <a:pPr algn="ctr"/>
                      <a:r>
                        <a:rPr lang="en-US" altLang="zh-CN" dirty="0" smtClean="0"/>
                        <a:t>……</a:t>
                      </a:r>
                      <a:endParaRPr lang="en-US" dirty="0"/>
                    </a:p>
                  </a:txBody>
                  <a:tcPr/>
                </a:tc>
              </a:tr>
              <a:tr h="370840">
                <a:tc>
                  <a:txBody>
                    <a:bodyPr/>
                    <a:lstStyle/>
                    <a:p>
                      <a:pPr algn="ctr"/>
                      <a:r>
                        <a:rPr lang="zh-CN" altLang="en-US" dirty="0" smtClean="0"/>
                        <a:t>小区</a:t>
                      </a:r>
                      <a:r>
                        <a:rPr lang="en-US" altLang="zh-CN" dirty="0" smtClean="0"/>
                        <a:t>B</a:t>
                      </a:r>
                      <a:endParaRPr lang="en-US" dirty="0"/>
                    </a:p>
                  </a:txBody>
                  <a:tcPr/>
                </a:tc>
                <a:tc>
                  <a:txBody>
                    <a:bodyPr/>
                    <a:lstStyle/>
                    <a:p>
                      <a:pPr algn="ctr"/>
                      <a:r>
                        <a:rPr lang="en-US" altLang="zh-CN" dirty="0" smtClean="0"/>
                        <a:t>5</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a:t>
                      </a:r>
                      <a:endParaRPr lang="en-US" dirty="0"/>
                    </a:p>
                  </a:txBody>
                  <a:tcPr/>
                </a:tc>
              </a:tr>
              <a:tr h="370840">
                <a:tc>
                  <a:txBody>
                    <a:bodyPr/>
                    <a:lstStyle/>
                    <a:p>
                      <a:pPr algn="ctr"/>
                      <a:r>
                        <a:rPr lang="zh-CN" altLang="en-US" dirty="0" smtClean="0"/>
                        <a:t>小区</a:t>
                      </a:r>
                      <a:r>
                        <a:rPr lang="en-US" altLang="zh-CN" dirty="0" smtClean="0"/>
                        <a:t>C</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3</a:t>
                      </a:r>
                      <a:endParaRPr lang="en-US" dirty="0"/>
                    </a:p>
                  </a:txBody>
                  <a:tcPr/>
                </a:tc>
                <a:tc>
                  <a:txBody>
                    <a:bodyPr/>
                    <a:lstStyle/>
                    <a:p>
                      <a:pPr algn="ctr"/>
                      <a:r>
                        <a:rPr lang="en-US" altLang="zh-CN" dirty="0" smtClean="0"/>
                        <a:t>4</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a:t>
                      </a:r>
                      <a:endParaRPr lang="en-US" dirty="0"/>
                    </a:p>
                  </a:txBody>
                  <a:tcPr/>
                </a:tc>
              </a:tr>
              <a:tr h="370840">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r>
            </a:tbl>
          </a:graphicData>
        </a:graphic>
      </p:graphicFrame>
      <p:sp>
        <p:nvSpPr>
          <p:cNvPr id="6" name="内容占位符 2"/>
          <p:cNvSpPr txBox="1">
            <a:spLocks/>
          </p:cNvSpPr>
          <p:nvPr/>
        </p:nvSpPr>
        <p:spPr bwMode="auto">
          <a:xfrm>
            <a:off x="350872" y="1196976"/>
            <a:ext cx="9139237" cy="492918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fontAlgn="auto">
              <a:spcAft>
                <a:spcPts val="0"/>
              </a:spcAft>
              <a:buFont typeface="Arial" panose="020B0604020202020204" pitchFamily="34" charset="0"/>
              <a:buChar char="•"/>
              <a:defRPr/>
            </a:pPr>
            <a:r>
              <a:rPr lang="zh-CN" altLang="en-US" sz="2800" dirty="0" smtClean="0">
                <a:latin typeface="黑体"/>
                <a:ea typeface="黑体"/>
                <a:cs typeface="黑体"/>
              </a:rPr>
              <a:t>该买哪个小区？</a:t>
            </a:r>
            <a:endParaRPr lang="en-US" altLang="zh-CN" sz="2800" dirty="0" smtClean="0">
              <a:latin typeface="黑体"/>
              <a:ea typeface="黑体"/>
              <a:cs typeface="黑体"/>
            </a:endParaRPr>
          </a:p>
          <a:p>
            <a:pPr fontAlgn="auto">
              <a:spcAft>
                <a:spcPts val="0"/>
              </a:spcAft>
              <a:buFont typeface="Arial" panose="020B0604020202020204" pitchFamily="34" charset="0"/>
              <a:buChar char="•"/>
              <a:defRPr/>
            </a:pPr>
            <a:endParaRPr lang="en-US" altLang="zh-CN" sz="2800" dirty="0">
              <a:latin typeface="黑体"/>
              <a:ea typeface="黑体"/>
              <a:cs typeface="黑体"/>
            </a:endParaRPr>
          </a:p>
          <a:p>
            <a:pPr fontAlgn="auto">
              <a:spcAft>
                <a:spcPts val="0"/>
              </a:spcAft>
              <a:buFont typeface="Arial" panose="020B0604020202020204" pitchFamily="34" charset="0"/>
              <a:buChar char="•"/>
              <a:defRPr/>
            </a:pPr>
            <a:endParaRPr lang="en-US" altLang="zh-CN" sz="2800" dirty="0" smtClean="0">
              <a:latin typeface="黑体"/>
              <a:ea typeface="黑体"/>
              <a:cs typeface="黑体"/>
            </a:endParaRPr>
          </a:p>
          <a:p>
            <a:pPr fontAlgn="auto">
              <a:spcAft>
                <a:spcPts val="0"/>
              </a:spcAft>
              <a:buFont typeface="Arial" panose="020B0604020202020204" pitchFamily="34" charset="0"/>
              <a:buChar char="•"/>
              <a:defRPr/>
            </a:pPr>
            <a:endParaRPr lang="en-US" altLang="zh-CN" sz="2800" dirty="0">
              <a:latin typeface="黑体"/>
              <a:ea typeface="黑体"/>
              <a:cs typeface="黑体"/>
            </a:endParaRPr>
          </a:p>
          <a:p>
            <a:pPr fontAlgn="auto">
              <a:spcAft>
                <a:spcPts val="0"/>
              </a:spcAft>
              <a:buFont typeface="Arial" panose="020B0604020202020204" pitchFamily="34" charset="0"/>
              <a:buChar char="•"/>
              <a:defRPr/>
            </a:pPr>
            <a:endParaRPr lang="en-US" altLang="zh-CN" sz="2800" dirty="0" smtClean="0">
              <a:latin typeface="黑体"/>
              <a:ea typeface="黑体"/>
              <a:cs typeface="黑体"/>
            </a:endParaRPr>
          </a:p>
          <a:p>
            <a:pPr fontAlgn="auto">
              <a:spcAft>
                <a:spcPts val="0"/>
              </a:spcAft>
              <a:buFont typeface="Arial" panose="020B0604020202020204" pitchFamily="34" charset="0"/>
              <a:buChar char="•"/>
              <a:defRPr/>
            </a:pPr>
            <a:endParaRPr lang="en-US" altLang="zh-CN" sz="2800" dirty="0">
              <a:latin typeface="黑体"/>
              <a:ea typeface="黑体"/>
              <a:cs typeface="黑体"/>
            </a:endParaRPr>
          </a:p>
          <a:p>
            <a:pPr fontAlgn="auto">
              <a:spcAft>
                <a:spcPts val="0"/>
              </a:spcAft>
              <a:buFont typeface="Arial" panose="020B0604020202020204" pitchFamily="34" charset="0"/>
              <a:buChar char="•"/>
              <a:defRPr/>
            </a:pPr>
            <a:r>
              <a:rPr lang="zh-CN" altLang="en-US" sz="2800" dirty="0" smtClean="0">
                <a:latin typeface="黑体"/>
                <a:ea typeface="黑体"/>
                <a:cs typeface="黑体"/>
              </a:rPr>
              <a:t>模型</a:t>
            </a:r>
            <a:r>
              <a:rPr lang="en-US" altLang="zh-CN" sz="2800" dirty="0" smtClean="0">
                <a:latin typeface="黑体"/>
                <a:ea typeface="黑体"/>
                <a:cs typeface="黑体"/>
              </a:rPr>
              <a:t>1</a:t>
            </a:r>
            <a:r>
              <a:rPr lang="zh-CN" altLang="en-US" sz="2800" dirty="0" smtClean="0">
                <a:latin typeface="黑体"/>
                <a:ea typeface="黑体"/>
                <a:cs typeface="黑体"/>
              </a:rPr>
              <a:t>：</a:t>
            </a:r>
            <a:endParaRPr lang="en-US" altLang="zh-CN" sz="2800" dirty="0" smtClean="0">
              <a:latin typeface="黑体"/>
              <a:ea typeface="黑体"/>
              <a:cs typeface="黑体"/>
            </a:endParaRPr>
          </a:p>
          <a:p>
            <a:pPr lvl="1" fontAlgn="auto">
              <a:spcAft>
                <a:spcPts val="0"/>
              </a:spcAft>
              <a:buFont typeface="Arial" panose="020B0604020202020204" pitchFamily="34" charset="0"/>
              <a:buChar char="•"/>
              <a:defRPr/>
            </a:pPr>
            <a:r>
              <a:rPr lang="zh-CN" altLang="en-US" sz="2400" dirty="0" smtClean="0">
                <a:latin typeface="黑体"/>
                <a:ea typeface="黑体"/>
                <a:cs typeface="黑体"/>
              </a:rPr>
              <a:t>小区得分</a:t>
            </a:r>
            <a:r>
              <a:rPr lang="en-US" altLang="zh-CN" sz="2400" dirty="0" smtClean="0">
                <a:latin typeface="黑体"/>
                <a:ea typeface="黑体"/>
                <a:cs typeface="黑体"/>
              </a:rPr>
              <a:t>=</a:t>
            </a:r>
            <a:r>
              <a:rPr lang="zh-CN" altLang="en-US" sz="2400" dirty="0" smtClean="0">
                <a:latin typeface="黑体"/>
                <a:ea typeface="黑体"/>
                <a:cs typeface="黑体"/>
              </a:rPr>
              <a:t>地段</a:t>
            </a:r>
            <a:r>
              <a:rPr lang="en-US" altLang="zh-CN" sz="2400" dirty="0" smtClean="0">
                <a:latin typeface="黑体"/>
                <a:ea typeface="黑体"/>
                <a:cs typeface="黑体"/>
              </a:rPr>
              <a:t>+</a:t>
            </a:r>
            <a:r>
              <a:rPr lang="zh-CN" altLang="en-US" sz="2400" dirty="0" smtClean="0">
                <a:latin typeface="黑体"/>
                <a:ea typeface="黑体"/>
                <a:cs typeface="黑体"/>
              </a:rPr>
              <a:t>装修</a:t>
            </a:r>
            <a:r>
              <a:rPr lang="en-US" altLang="zh-CN" sz="2400" dirty="0" smtClean="0">
                <a:latin typeface="黑体"/>
                <a:ea typeface="黑体"/>
                <a:cs typeface="黑体"/>
              </a:rPr>
              <a:t>+</a:t>
            </a:r>
            <a:r>
              <a:rPr lang="zh-CN" altLang="en-US" sz="2400" dirty="0" smtClean="0">
                <a:latin typeface="黑体"/>
                <a:ea typeface="黑体"/>
                <a:cs typeface="黑体"/>
              </a:rPr>
              <a:t>学区</a:t>
            </a:r>
            <a:r>
              <a:rPr lang="en-US" altLang="zh-CN" sz="2400" dirty="0" smtClean="0">
                <a:latin typeface="黑体"/>
                <a:ea typeface="黑体"/>
                <a:cs typeface="黑体"/>
              </a:rPr>
              <a:t>+</a:t>
            </a:r>
            <a:r>
              <a:rPr lang="zh-CN" altLang="en-US" sz="2400" dirty="0" smtClean="0">
                <a:latin typeface="黑体"/>
                <a:ea typeface="黑体"/>
                <a:cs typeface="黑体"/>
              </a:rPr>
              <a:t>价格</a:t>
            </a:r>
            <a:r>
              <a:rPr lang="en-US" altLang="zh-CN" sz="2400" dirty="0" smtClean="0">
                <a:latin typeface="黑体"/>
                <a:ea typeface="黑体"/>
                <a:cs typeface="黑体"/>
              </a:rPr>
              <a:t>+</a:t>
            </a:r>
            <a:r>
              <a:rPr lang="zh-CN" altLang="en-US" sz="2400" dirty="0" smtClean="0">
                <a:latin typeface="黑体"/>
                <a:ea typeface="黑体"/>
                <a:cs typeface="黑体"/>
              </a:rPr>
              <a:t>小区环境</a:t>
            </a:r>
            <a:r>
              <a:rPr lang="zh-CN" altLang="zh-CN" sz="2400" dirty="0" smtClean="0">
                <a:latin typeface="黑体"/>
                <a:ea typeface="黑体"/>
                <a:cs typeface="黑体"/>
              </a:rPr>
              <a:t>+</a:t>
            </a:r>
            <a:r>
              <a:rPr lang="en-US" altLang="zh-CN" sz="2400" dirty="0" smtClean="0">
                <a:latin typeface="黑体"/>
                <a:ea typeface="黑体"/>
                <a:cs typeface="黑体"/>
              </a:rPr>
              <a:t>...</a:t>
            </a:r>
          </a:p>
          <a:p>
            <a:pPr fontAlgn="auto">
              <a:spcAft>
                <a:spcPts val="0"/>
              </a:spcAft>
              <a:buFont typeface="Arial" panose="020B0604020202020204" pitchFamily="34" charset="0"/>
              <a:buChar char="•"/>
              <a:defRPr/>
            </a:pPr>
            <a:r>
              <a:rPr lang="zh-CN" altLang="en-US" sz="2800" dirty="0" smtClean="0">
                <a:latin typeface="黑体"/>
                <a:ea typeface="黑体"/>
                <a:cs typeface="黑体"/>
              </a:rPr>
              <a:t>对所有小区按得分排序，购买分值最高的小区！</a:t>
            </a:r>
            <a:endParaRPr lang="en-US" altLang="zh-CN" sz="2800" dirty="0">
              <a:latin typeface="黑体"/>
              <a:ea typeface="黑体"/>
              <a:cs typeface="黑体"/>
            </a:endParaRPr>
          </a:p>
        </p:txBody>
      </p:sp>
    </p:spTree>
    <p:extLst>
      <p:ext uri="{BB962C8B-B14F-4D97-AF65-F5344CB8AC3E}">
        <p14:creationId xmlns:p14="http://schemas.microsoft.com/office/powerpoint/2010/main" val="56498028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什么是</a:t>
            </a:r>
            <a:r>
              <a:rPr lang="en-US" dirty="0" smtClean="0">
                <a:latin typeface="黑体"/>
                <a:ea typeface="黑体"/>
                <a:cs typeface="黑体"/>
              </a:rPr>
              <a:t>机器学习</a:t>
            </a:r>
            <a:r>
              <a:rPr lang="zh-CN" altLang="en-US" dirty="0">
                <a:latin typeface="黑体"/>
                <a:ea typeface="黑体"/>
                <a:cs typeface="黑体"/>
              </a:rPr>
              <a:t>—</a:t>
            </a:r>
            <a:r>
              <a:rPr lang="zh-CN" altLang="en-US" dirty="0" smtClean="0">
                <a:latin typeface="黑体"/>
                <a:ea typeface="黑体"/>
                <a:cs typeface="黑体"/>
              </a:rPr>
              <a:t>—从买房讲起</a:t>
            </a:r>
            <a:endParaRPr lang="en-US" dirty="0">
              <a:latin typeface="黑体"/>
              <a:ea typeface="黑体"/>
              <a:cs typeface="黑体"/>
            </a:endParaRPr>
          </a:p>
        </p:txBody>
      </p:sp>
      <p:graphicFrame>
        <p:nvGraphicFramePr>
          <p:cNvPr id="5" name="Content Placeholder 4"/>
          <p:cNvGraphicFramePr>
            <a:graphicFrameLocks noGrp="1"/>
          </p:cNvGraphicFramePr>
          <p:nvPr>
            <p:ph idx="1"/>
            <p:extLst/>
          </p:nvPr>
        </p:nvGraphicFramePr>
        <p:xfrm>
          <a:off x="350840" y="2108200"/>
          <a:ext cx="9139235" cy="1854200"/>
        </p:xfrm>
        <a:graphic>
          <a:graphicData uri="http://schemas.openxmlformats.org/drawingml/2006/table">
            <a:tbl>
              <a:tblPr firstRow="1" bandRow="1">
                <a:tableStyleId>{793D81CF-94F2-401A-BA57-92F5A7B2D0C5}</a:tableStyleId>
              </a:tblPr>
              <a:tblGrid>
                <a:gridCol w="1305605"/>
                <a:gridCol w="1305605"/>
                <a:gridCol w="1305605"/>
                <a:gridCol w="1305605"/>
                <a:gridCol w="1305605"/>
                <a:gridCol w="1305605"/>
                <a:gridCol w="1305605"/>
              </a:tblGrid>
              <a:tr h="370840">
                <a:tc>
                  <a:txBody>
                    <a:bodyPr/>
                    <a:lstStyle/>
                    <a:p>
                      <a:pPr algn="ctr"/>
                      <a:endParaRPr lang="en-US" dirty="0"/>
                    </a:p>
                  </a:txBody>
                  <a:tcPr/>
                </a:tc>
                <a:tc>
                  <a:txBody>
                    <a:bodyPr/>
                    <a:lstStyle/>
                    <a:p>
                      <a:pPr algn="ctr"/>
                      <a:r>
                        <a:rPr lang="zh-CN" altLang="en-US" dirty="0" smtClean="0"/>
                        <a:t>地段</a:t>
                      </a:r>
                      <a:endParaRPr lang="en-US" dirty="0"/>
                    </a:p>
                  </a:txBody>
                  <a:tcPr/>
                </a:tc>
                <a:tc>
                  <a:txBody>
                    <a:bodyPr/>
                    <a:lstStyle/>
                    <a:p>
                      <a:pPr algn="ctr"/>
                      <a:r>
                        <a:rPr lang="zh-CN" altLang="en-US" dirty="0" smtClean="0"/>
                        <a:t>装修</a:t>
                      </a:r>
                      <a:endParaRPr lang="en-US" dirty="0"/>
                    </a:p>
                  </a:txBody>
                  <a:tcPr/>
                </a:tc>
                <a:tc>
                  <a:txBody>
                    <a:bodyPr/>
                    <a:lstStyle/>
                    <a:p>
                      <a:pPr algn="ctr"/>
                      <a:r>
                        <a:rPr lang="zh-CN" altLang="en-US" dirty="0" smtClean="0"/>
                        <a:t>学区</a:t>
                      </a:r>
                      <a:endParaRPr lang="en-US" dirty="0"/>
                    </a:p>
                  </a:txBody>
                  <a:tcPr/>
                </a:tc>
                <a:tc>
                  <a:txBody>
                    <a:bodyPr/>
                    <a:lstStyle/>
                    <a:p>
                      <a:pPr algn="ctr"/>
                      <a:r>
                        <a:rPr lang="zh-CN" altLang="en-US" dirty="0" smtClean="0"/>
                        <a:t>价格</a:t>
                      </a:r>
                      <a:endParaRPr lang="en-US" dirty="0"/>
                    </a:p>
                  </a:txBody>
                  <a:tcPr/>
                </a:tc>
                <a:tc>
                  <a:txBody>
                    <a:bodyPr/>
                    <a:lstStyle/>
                    <a:p>
                      <a:pPr algn="ctr"/>
                      <a:r>
                        <a:rPr lang="zh-CN" altLang="en-US" dirty="0" smtClean="0"/>
                        <a:t>小区环境</a:t>
                      </a:r>
                      <a:endParaRPr lang="en-US" dirty="0"/>
                    </a:p>
                  </a:txBody>
                  <a:tcPr/>
                </a:tc>
                <a:tc>
                  <a:txBody>
                    <a:bodyPr/>
                    <a:lstStyle/>
                    <a:p>
                      <a:pPr algn="ctr"/>
                      <a:r>
                        <a:rPr lang="en-US" altLang="zh-CN" dirty="0" smtClean="0"/>
                        <a:t>……</a:t>
                      </a:r>
                      <a:endParaRPr lang="en-US" dirty="0"/>
                    </a:p>
                  </a:txBody>
                  <a:tcPr/>
                </a:tc>
              </a:tr>
              <a:tr h="370840">
                <a:tc>
                  <a:txBody>
                    <a:bodyPr/>
                    <a:lstStyle/>
                    <a:p>
                      <a:pPr algn="ctr"/>
                      <a:r>
                        <a:rPr lang="zh-CN" altLang="en-US" dirty="0" smtClean="0"/>
                        <a:t>小区</a:t>
                      </a:r>
                      <a:r>
                        <a:rPr lang="en-US" altLang="zh-CN" dirty="0" smtClean="0"/>
                        <a:t>A</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3</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3</a:t>
                      </a:r>
                      <a:endParaRPr lang="en-US" dirty="0"/>
                    </a:p>
                  </a:txBody>
                  <a:tcPr/>
                </a:tc>
                <a:tc>
                  <a:txBody>
                    <a:bodyPr/>
                    <a:lstStyle/>
                    <a:p>
                      <a:pPr algn="ctr"/>
                      <a:r>
                        <a:rPr lang="en-US" altLang="zh-CN" dirty="0" smtClean="0"/>
                        <a:t>……</a:t>
                      </a:r>
                      <a:endParaRPr lang="en-US" dirty="0"/>
                    </a:p>
                  </a:txBody>
                  <a:tcPr/>
                </a:tc>
              </a:tr>
              <a:tr h="370840">
                <a:tc>
                  <a:txBody>
                    <a:bodyPr/>
                    <a:lstStyle/>
                    <a:p>
                      <a:pPr algn="ctr"/>
                      <a:r>
                        <a:rPr lang="zh-CN" altLang="en-US" dirty="0" smtClean="0"/>
                        <a:t>小区</a:t>
                      </a:r>
                      <a:r>
                        <a:rPr lang="en-US" altLang="zh-CN" dirty="0" smtClean="0"/>
                        <a:t>B</a:t>
                      </a:r>
                      <a:endParaRPr lang="en-US" dirty="0"/>
                    </a:p>
                  </a:txBody>
                  <a:tcPr/>
                </a:tc>
                <a:tc>
                  <a:txBody>
                    <a:bodyPr/>
                    <a:lstStyle/>
                    <a:p>
                      <a:pPr algn="ctr"/>
                      <a:r>
                        <a:rPr lang="en-US" altLang="zh-CN" dirty="0" smtClean="0"/>
                        <a:t>5</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a:t>
                      </a:r>
                      <a:endParaRPr lang="en-US" dirty="0"/>
                    </a:p>
                  </a:txBody>
                  <a:tcPr/>
                </a:tc>
              </a:tr>
              <a:tr h="370840">
                <a:tc>
                  <a:txBody>
                    <a:bodyPr/>
                    <a:lstStyle/>
                    <a:p>
                      <a:pPr algn="ctr"/>
                      <a:r>
                        <a:rPr lang="zh-CN" altLang="en-US" dirty="0" smtClean="0"/>
                        <a:t>小区</a:t>
                      </a:r>
                      <a:r>
                        <a:rPr lang="en-US" altLang="zh-CN" dirty="0" smtClean="0"/>
                        <a:t>C</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3</a:t>
                      </a:r>
                      <a:endParaRPr lang="en-US" dirty="0"/>
                    </a:p>
                  </a:txBody>
                  <a:tcPr/>
                </a:tc>
                <a:tc>
                  <a:txBody>
                    <a:bodyPr/>
                    <a:lstStyle/>
                    <a:p>
                      <a:pPr algn="ctr"/>
                      <a:r>
                        <a:rPr lang="en-US" altLang="zh-CN" dirty="0" smtClean="0"/>
                        <a:t>4</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a:t>
                      </a:r>
                      <a:endParaRPr lang="en-US" dirty="0"/>
                    </a:p>
                  </a:txBody>
                  <a:tcPr/>
                </a:tc>
              </a:tr>
              <a:tr h="370840">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r>
            </a:tbl>
          </a:graphicData>
        </a:graphic>
      </p:graphicFrame>
      <p:sp>
        <p:nvSpPr>
          <p:cNvPr id="6" name="内容占位符 2"/>
          <p:cNvSpPr txBox="1">
            <a:spLocks/>
          </p:cNvSpPr>
          <p:nvPr/>
        </p:nvSpPr>
        <p:spPr bwMode="auto">
          <a:xfrm>
            <a:off x="350872" y="1196976"/>
            <a:ext cx="9139237" cy="492918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fontAlgn="auto">
              <a:spcAft>
                <a:spcPts val="0"/>
              </a:spcAft>
              <a:buFont typeface="Arial" panose="020B0604020202020204" pitchFamily="34" charset="0"/>
              <a:buChar char="•"/>
              <a:defRPr/>
            </a:pPr>
            <a:r>
              <a:rPr lang="zh-CN" altLang="en-US" sz="2800" dirty="0" smtClean="0">
                <a:latin typeface="黑体"/>
                <a:ea typeface="黑体"/>
                <a:cs typeface="黑体"/>
              </a:rPr>
              <a:t>该买哪个小区？</a:t>
            </a:r>
            <a:endParaRPr lang="en-US" altLang="zh-CN" sz="2800" dirty="0" smtClean="0">
              <a:latin typeface="黑体"/>
              <a:ea typeface="黑体"/>
              <a:cs typeface="黑体"/>
            </a:endParaRPr>
          </a:p>
          <a:p>
            <a:pPr fontAlgn="auto">
              <a:spcAft>
                <a:spcPts val="0"/>
              </a:spcAft>
              <a:buFont typeface="Arial" panose="020B0604020202020204" pitchFamily="34" charset="0"/>
              <a:buChar char="•"/>
              <a:defRPr/>
            </a:pPr>
            <a:endParaRPr lang="en-US" altLang="zh-CN" sz="2800" dirty="0">
              <a:latin typeface="黑体"/>
              <a:ea typeface="黑体"/>
              <a:cs typeface="黑体"/>
            </a:endParaRPr>
          </a:p>
          <a:p>
            <a:pPr fontAlgn="auto">
              <a:spcAft>
                <a:spcPts val="0"/>
              </a:spcAft>
              <a:buFont typeface="Arial" panose="020B0604020202020204" pitchFamily="34" charset="0"/>
              <a:buChar char="•"/>
              <a:defRPr/>
            </a:pPr>
            <a:endParaRPr lang="en-US" altLang="zh-CN" sz="2800" dirty="0" smtClean="0">
              <a:latin typeface="黑体"/>
              <a:ea typeface="黑体"/>
              <a:cs typeface="黑体"/>
            </a:endParaRPr>
          </a:p>
          <a:p>
            <a:pPr fontAlgn="auto">
              <a:spcAft>
                <a:spcPts val="0"/>
              </a:spcAft>
              <a:buFont typeface="Arial" panose="020B0604020202020204" pitchFamily="34" charset="0"/>
              <a:buChar char="•"/>
              <a:defRPr/>
            </a:pPr>
            <a:endParaRPr lang="en-US" altLang="zh-CN" sz="2800" dirty="0">
              <a:latin typeface="黑体"/>
              <a:ea typeface="黑体"/>
              <a:cs typeface="黑体"/>
            </a:endParaRPr>
          </a:p>
          <a:p>
            <a:pPr fontAlgn="auto">
              <a:spcAft>
                <a:spcPts val="0"/>
              </a:spcAft>
              <a:buFont typeface="Arial" panose="020B0604020202020204" pitchFamily="34" charset="0"/>
              <a:buChar char="•"/>
              <a:defRPr/>
            </a:pPr>
            <a:endParaRPr lang="en-US" altLang="zh-CN" sz="2800" dirty="0" smtClean="0">
              <a:latin typeface="黑体"/>
              <a:ea typeface="黑体"/>
              <a:cs typeface="黑体"/>
            </a:endParaRPr>
          </a:p>
          <a:p>
            <a:pPr fontAlgn="auto">
              <a:spcAft>
                <a:spcPts val="0"/>
              </a:spcAft>
              <a:buFont typeface="Arial" panose="020B0604020202020204" pitchFamily="34" charset="0"/>
              <a:buChar char="•"/>
              <a:defRPr/>
            </a:pPr>
            <a:endParaRPr lang="en-US" altLang="zh-CN" sz="2800" dirty="0">
              <a:latin typeface="黑体"/>
              <a:ea typeface="黑体"/>
              <a:cs typeface="黑体"/>
            </a:endParaRPr>
          </a:p>
          <a:p>
            <a:pPr fontAlgn="auto">
              <a:spcAft>
                <a:spcPts val="0"/>
              </a:spcAft>
              <a:buFont typeface="Arial" panose="020B0604020202020204" pitchFamily="34" charset="0"/>
              <a:buChar char="•"/>
              <a:defRPr/>
            </a:pPr>
            <a:r>
              <a:rPr lang="zh-CN" altLang="en-US" sz="2800" dirty="0" smtClean="0">
                <a:latin typeface="黑体"/>
                <a:ea typeface="黑体"/>
                <a:cs typeface="黑体"/>
              </a:rPr>
              <a:t>模型</a:t>
            </a:r>
            <a:r>
              <a:rPr lang="en-US" altLang="zh-CN" sz="2800" dirty="0" smtClean="0">
                <a:latin typeface="黑体"/>
                <a:ea typeface="黑体"/>
                <a:cs typeface="黑体"/>
              </a:rPr>
              <a:t>2</a:t>
            </a:r>
            <a:r>
              <a:rPr lang="zh-CN" altLang="en-US" sz="2800" dirty="0" smtClean="0">
                <a:latin typeface="黑体"/>
                <a:ea typeface="黑体"/>
                <a:cs typeface="黑体"/>
              </a:rPr>
              <a:t>：考虑权重</a:t>
            </a:r>
            <a:endParaRPr lang="en-US" altLang="zh-CN" sz="2800" dirty="0" smtClean="0">
              <a:latin typeface="黑体"/>
              <a:ea typeface="黑体"/>
              <a:cs typeface="黑体"/>
            </a:endParaRPr>
          </a:p>
          <a:p>
            <a:pPr lvl="1" fontAlgn="auto">
              <a:spcAft>
                <a:spcPts val="0"/>
              </a:spcAft>
              <a:buFont typeface="Arial" panose="020B0604020202020204" pitchFamily="34" charset="0"/>
              <a:buChar char="•"/>
              <a:defRPr/>
            </a:pPr>
            <a:r>
              <a:rPr lang="zh-CN" altLang="en-US" sz="2400" dirty="0" smtClean="0">
                <a:latin typeface="黑体"/>
                <a:ea typeface="黑体"/>
                <a:cs typeface="黑体"/>
              </a:rPr>
              <a:t>小区得分</a:t>
            </a:r>
            <a:r>
              <a:rPr lang="en-US" altLang="zh-CN" sz="2400" dirty="0" smtClean="0">
                <a:latin typeface="黑体"/>
                <a:ea typeface="黑体"/>
                <a:cs typeface="黑体"/>
              </a:rPr>
              <a:t>=</a:t>
            </a:r>
            <a:r>
              <a:rPr lang="en-US" altLang="zh-CN" sz="2400" b="1" dirty="0" smtClean="0">
                <a:solidFill>
                  <a:srgbClr val="FF0000"/>
                </a:solidFill>
                <a:latin typeface="黑体"/>
                <a:ea typeface="黑体"/>
                <a:cs typeface="黑体"/>
              </a:rPr>
              <a:t>5*</a:t>
            </a:r>
            <a:r>
              <a:rPr lang="zh-CN" altLang="en-US" sz="2400" dirty="0" smtClean="0">
                <a:latin typeface="黑体"/>
                <a:ea typeface="黑体"/>
                <a:cs typeface="黑体"/>
              </a:rPr>
              <a:t>地段</a:t>
            </a:r>
            <a:r>
              <a:rPr lang="en-US" altLang="zh-CN" sz="2400" dirty="0" smtClean="0">
                <a:latin typeface="黑体"/>
                <a:ea typeface="黑体"/>
                <a:cs typeface="黑体"/>
              </a:rPr>
              <a:t>+</a:t>
            </a:r>
            <a:r>
              <a:rPr lang="zh-CN" altLang="zh-CN" sz="2400" b="1" dirty="0" smtClean="0">
                <a:solidFill>
                  <a:srgbClr val="FF0000"/>
                </a:solidFill>
                <a:latin typeface="黑体"/>
                <a:ea typeface="黑体"/>
                <a:cs typeface="黑体"/>
              </a:rPr>
              <a:t>3</a:t>
            </a:r>
            <a:r>
              <a:rPr lang="en-US" altLang="zh-CN" sz="2400" b="1" dirty="0" smtClean="0">
                <a:solidFill>
                  <a:srgbClr val="FF0000"/>
                </a:solidFill>
                <a:latin typeface="黑体"/>
                <a:ea typeface="黑体"/>
                <a:cs typeface="黑体"/>
              </a:rPr>
              <a:t>*</a:t>
            </a:r>
            <a:r>
              <a:rPr lang="zh-CN" altLang="en-US" sz="2400" dirty="0" smtClean="0">
                <a:latin typeface="黑体"/>
                <a:ea typeface="黑体"/>
                <a:cs typeface="黑体"/>
              </a:rPr>
              <a:t>装修</a:t>
            </a:r>
            <a:r>
              <a:rPr lang="en-US" altLang="zh-CN" sz="2400" dirty="0" smtClean="0">
                <a:latin typeface="黑体"/>
                <a:ea typeface="黑体"/>
                <a:cs typeface="黑体"/>
              </a:rPr>
              <a:t>+</a:t>
            </a:r>
            <a:r>
              <a:rPr lang="en-US" altLang="zh-CN" sz="2400" b="1" dirty="0">
                <a:solidFill>
                  <a:srgbClr val="FF0000"/>
                </a:solidFill>
                <a:latin typeface="黑体"/>
                <a:ea typeface="黑体"/>
                <a:cs typeface="黑体"/>
              </a:rPr>
              <a:t>5*</a:t>
            </a:r>
            <a:r>
              <a:rPr lang="zh-CN" altLang="en-US" sz="2400" dirty="0" smtClean="0">
                <a:latin typeface="黑体"/>
                <a:ea typeface="黑体"/>
                <a:cs typeface="黑体"/>
              </a:rPr>
              <a:t>学区</a:t>
            </a:r>
            <a:r>
              <a:rPr lang="en-US" altLang="zh-CN" sz="2400" dirty="0" smtClean="0">
                <a:latin typeface="黑体"/>
                <a:ea typeface="黑体"/>
                <a:cs typeface="黑体"/>
              </a:rPr>
              <a:t>+</a:t>
            </a:r>
            <a:r>
              <a:rPr lang="zh-CN" altLang="zh-CN" sz="2400" b="1" dirty="0" smtClean="0">
                <a:solidFill>
                  <a:srgbClr val="FF0000"/>
                </a:solidFill>
                <a:latin typeface="黑体"/>
                <a:ea typeface="黑体"/>
                <a:cs typeface="黑体"/>
              </a:rPr>
              <a:t>3</a:t>
            </a:r>
            <a:r>
              <a:rPr lang="en-US" altLang="zh-CN" sz="2400" b="1" dirty="0" smtClean="0">
                <a:solidFill>
                  <a:srgbClr val="FF0000"/>
                </a:solidFill>
                <a:latin typeface="黑体"/>
                <a:ea typeface="黑体"/>
                <a:cs typeface="黑体"/>
              </a:rPr>
              <a:t>*</a:t>
            </a:r>
            <a:r>
              <a:rPr lang="zh-CN" altLang="en-US" sz="2400" dirty="0" smtClean="0">
                <a:latin typeface="黑体"/>
                <a:ea typeface="黑体"/>
                <a:cs typeface="黑体"/>
              </a:rPr>
              <a:t>价格</a:t>
            </a:r>
            <a:r>
              <a:rPr lang="en-US" altLang="zh-CN" sz="2400" dirty="0" smtClean="0">
                <a:latin typeface="黑体"/>
                <a:ea typeface="黑体"/>
                <a:cs typeface="黑体"/>
              </a:rPr>
              <a:t>+</a:t>
            </a:r>
            <a:r>
              <a:rPr lang="zh-CN" altLang="zh-CN" sz="2400" b="1" dirty="0" smtClean="0">
                <a:solidFill>
                  <a:srgbClr val="FF0000"/>
                </a:solidFill>
                <a:latin typeface="黑体"/>
                <a:ea typeface="黑体"/>
                <a:cs typeface="黑体"/>
              </a:rPr>
              <a:t>2</a:t>
            </a:r>
            <a:r>
              <a:rPr lang="en-US" altLang="zh-CN" sz="2400" b="1" dirty="0" smtClean="0">
                <a:solidFill>
                  <a:srgbClr val="FF0000"/>
                </a:solidFill>
                <a:latin typeface="黑体"/>
                <a:ea typeface="黑体"/>
                <a:cs typeface="黑体"/>
              </a:rPr>
              <a:t>*</a:t>
            </a:r>
            <a:r>
              <a:rPr lang="zh-CN" altLang="en-US" sz="2400" dirty="0" smtClean="0">
                <a:latin typeface="黑体"/>
                <a:ea typeface="黑体"/>
                <a:cs typeface="黑体"/>
              </a:rPr>
              <a:t>小区环境</a:t>
            </a:r>
            <a:r>
              <a:rPr lang="zh-CN" altLang="zh-CN" sz="2400" dirty="0" smtClean="0">
                <a:latin typeface="黑体"/>
                <a:ea typeface="黑体"/>
                <a:cs typeface="黑体"/>
              </a:rPr>
              <a:t>+</a:t>
            </a:r>
            <a:r>
              <a:rPr lang="mr-IN" altLang="zh-CN" sz="2400" dirty="0" smtClean="0">
                <a:latin typeface="黑体"/>
                <a:ea typeface="黑体"/>
                <a:cs typeface="黑体"/>
              </a:rPr>
              <a:t>…</a:t>
            </a:r>
            <a:endParaRPr lang="en-US" altLang="zh-CN" sz="2400" dirty="0" smtClean="0">
              <a:latin typeface="黑体"/>
              <a:ea typeface="黑体"/>
              <a:cs typeface="黑体"/>
            </a:endParaRPr>
          </a:p>
          <a:p>
            <a:pPr fontAlgn="auto">
              <a:spcAft>
                <a:spcPts val="0"/>
              </a:spcAft>
              <a:buFont typeface="Arial" panose="020B0604020202020204" pitchFamily="34" charset="0"/>
              <a:buChar char="•"/>
              <a:defRPr/>
            </a:pPr>
            <a:r>
              <a:rPr lang="zh-CN" altLang="en-US" sz="2800" dirty="0" smtClean="0">
                <a:latin typeface="黑体"/>
                <a:ea typeface="黑体"/>
                <a:cs typeface="黑体"/>
              </a:rPr>
              <a:t>适用于购买</a:t>
            </a:r>
            <a:r>
              <a:rPr lang="zh-CN" altLang="en-US" sz="2800" b="1" dirty="0" smtClean="0">
                <a:solidFill>
                  <a:srgbClr val="3366FF"/>
                </a:solidFill>
                <a:latin typeface="黑体"/>
                <a:ea typeface="黑体"/>
                <a:cs typeface="黑体"/>
              </a:rPr>
              <a:t>需求清晰</a:t>
            </a:r>
            <a:r>
              <a:rPr lang="zh-CN" altLang="en-US" sz="2800" dirty="0" smtClean="0">
                <a:latin typeface="黑体"/>
                <a:ea typeface="黑体"/>
                <a:cs typeface="黑体"/>
              </a:rPr>
              <a:t>的居住房，如何购买投资房？</a:t>
            </a:r>
            <a:endParaRPr lang="en-US" altLang="zh-CN" sz="2800" dirty="0" smtClean="0">
              <a:latin typeface="黑体"/>
              <a:ea typeface="黑体"/>
              <a:cs typeface="黑体"/>
            </a:endParaRPr>
          </a:p>
        </p:txBody>
      </p:sp>
    </p:spTree>
    <p:extLst>
      <p:ext uri="{BB962C8B-B14F-4D97-AF65-F5344CB8AC3E}">
        <p14:creationId xmlns:p14="http://schemas.microsoft.com/office/powerpoint/2010/main" val="159841299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什么是</a:t>
            </a:r>
            <a:r>
              <a:rPr lang="en-US" dirty="0" smtClean="0">
                <a:latin typeface="黑体"/>
                <a:ea typeface="黑体"/>
                <a:cs typeface="黑体"/>
              </a:rPr>
              <a:t>机器学习</a:t>
            </a:r>
            <a:r>
              <a:rPr lang="zh-CN" altLang="en-US" dirty="0">
                <a:latin typeface="黑体"/>
                <a:ea typeface="黑体"/>
                <a:cs typeface="黑体"/>
              </a:rPr>
              <a:t>—</a:t>
            </a:r>
            <a:r>
              <a:rPr lang="zh-CN" altLang="en-US" dirty="0" smtClean="0">
                <a:latin typeface="黑体"/>
                <a:ea typeface="黑体"/>
                <a:cs typeface="黑体"/>
              </a:rPr>
              <a:t>—从买房讲起</a:t>
            </a:r>
            <a:endParaRPr lang="en-US" dirty="0">
              <a:latin typeface="黑体"/>
              <a:ea typeface="黑体"/>
              <a:cs typeface="黑体"/>
            </a:endParaRPr>
          </a:p>
        </p:txBody>
      </p:sp>
      <p:graphicFrame>
        <p:nvGraphicFramePr>
          <p:cNvPr id="5" name="Content Placeholder 4"/>
          <p:cNvGraphicFramePr>
            <a:graphicFrameLocks noGrp="1"/>
          </p:cNvGraphicFramePr>
          <p:nvPr>
            <p:ph idx="1"/>
            <p:extLst/>
          </p:nvPr>
        </p:nvGraphicFramePr>
        <p:xfrm>
          <a:off x="350840" y="2108200"/>
          <a:ext cx="9139235" cy="1854200"/>
        </p:xfrm>
        <a:graphic>
          <a:graphicData uri="http://schemas.openxmlformats.org/drawingml/2006/table">
            <a:tbl>
              <a:tblPr firstRow="1" bandRow="1">
                <a:tableStyleId>{793D81CF-94F2-401A-BA57-92F5A7B2D0C5}</a:tableStyleId>
              </a:tblPr>
              <a:tblGrid>
                <a:gridCol w="1305605"/>
                <a:gridCol w="1305605"/>
                <a:gridCol w="1305605"/>
                <a:gridCol w="1305605"/>
                <a:gridCol w="1305605"/>
                <a:gridCol w="1305605"/>
                <a:gridCol w="1305605"/>
              </a:tblGrid>
              <a:tr h="370840">
                <a:tc>
                  <a:txBody>
                    <a:bodyPr/>
                    <a:lstStyle/>
                    <a:p>
                      <a:pPr algn="ctr"/>
                      <a:endParaRPr lang="en-US" dirty="0"/>
                    </a:p>
                  </a:txBody>
                  <a:tcPr/>
                </a:tc>
                <a:tc>
                  <a:txBody>
                    <a:bodyPr/>
                    <a:lstStyle/>
                    <a:p>
                      <a:pPr algn="ctr"/>
                      <a:r>
                        <a:rPr lang="zh-CN" altLang="en-US" dirty="0" smtClean="0"/>
                        <a:t>地段</a:t>
                      </a:r>
                      <a:endParaRPr lang="en-US" dirty="0"/>
                    </a:p>
                  </a:txBody>
                  <a:tcPr/>
                </a:tc>
                <a:tc>
                  <a:txBody>
                    <a:bodyPr/>
                    <a:lstStyle/>
                    <a:p>
                      <a:pPr algn="ctr"/>
                      <a:r>
                        <a:rPr lang="zh-CN" altLang="en-US" dirty="0" smtClean="0"/>
                        <a:t>装修</a:t>
                      </a:r>
                      <a:endParaRPr lang="en-US" dirty="0"/>
                    </a:p>
                  </a:txBody>
                  <a:tcPr/>
                </a:tc>
                <a:tc>
                  <a:txBody>
                    <a:bodyPr/>
                    <a:lstStyle/>
                    <a:p>
                      <a:pPr algn="ctr"/>
                      <a:r>
                        <a:rPr lang="zh-CN" altLang="en-US" dirty="0" smtClean="0"/>
                        <a:t>学区</a:t>
                      </a:r>
                      <a:endParaRPr lang="en-US" dirty="0"/>
                    </a:p>
                  </a:txBody>
                  <a:tcPr/>
                </a:tc>
                <a:tc>
                  <a:txBody>
                    <a:bodyPr/>
                    <a:lstStyle/>
                    <a:p>
                      <a:pPr algn="ctr"/>
                      <a:r>
                        <a:rPr lang="zh-CN" altLang="en-US" dirty="0" smtClean="0"/>
                        <a:t>价格</a:t>
                      </a:r>
                      <a:endParaRPr lang="en-US" dirty="0"/>
                    </a:p>
                  </a:txBody>
                  <a:tcPr/>
                </a:tc>
                <a:tc>
                  <a:txBody>
                    <a:bodyPr/>
                    <a:lstStyle/>
                    <a:p>
                      <a:pPr algn="ctr"/>
                      <a:r>
                        <a:rPr lang="zh-CN" altLang="en-US" dirty="0" smtClean="0"/>
                        <a:t>小区环境</a:t>
                      </a:r>
                      <a:endParaRPr lang="en-US" dirty="0"/>
                    </a:p>
                  </a:txBody>
                  <a:tcPr/>
                </a:tc>
                <a:tc>
                  <a:txBody>
                    <a:bodyPr/>
                    <a:lstStyle/>
                    <a:p>
                      <a:pPr algn="ctr"/>
                      <a:r>
                        <a:rPr lang="en-US" altLang="zh-CN" dirty="0" smtClean="0"/>
                        <a:t>……</a:t>
                      </a:r>
                      <a:endParaRPr lang="en-US" dirty="0"/>
                    </a:p>
                  </a:txBody>
                  <a:tcPr/>
                </a:tc>
              </a:tr>
              <a:tr h="370840">
                <a:tc>
                  <a:txBody>
                    <a:bodyPr/>
                    <a:lstStyle/>
                    <a:p>
                      <a:pPr algn="ctr"/>
                      <a:r>
                        <a:rPr lang="zh-CN" altLang="en-US" dirty="0" smtClean="0"/>
                        <a:t>小区</a:t>
                      </a:r>
                      <a:r>
                        <a:rPr lang="en-US" altLang="zh-CN" dirty="0" smtClean="0"/>
                        <a:t>A</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3</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3</a:t>
                      </a:r>
                      <a:endParaRPr lang="en-US" dirty="0"/>
                    </a:p>
                  </a:txBody>
                  <a:tcPr/>
                </a:tc>
                <a:tc>
                  <a:txBody>
                    <a:bodyPr/>
                    <a:lstStyle/>
                    <a:p>
                      <a:pPr algn="ctr"/>
                      <a:r>
                        <a:rPr lang="en-US" altLang="zh-CN" dirty="0" smtClean="0"/>
                        <a:t>……</a:t>
                      </a:r>
                      <a:endParaRPr lang="en-US" dirty="0"/>
                    </a:p>
                  </a:txBody>
                  <a:tcPr/>
                </a:tc>
              </a:tr>
              <a:tr h="370840">
                <a:tc>
                  <a:txBody>
                    <a:bodyPr/>
                    <a:lstStyle/>
                    <a:p>
                      <a:pPr algn="ctr"/>
                      <a:r>
                        <a:rPr lang="zh-CN" altLang="en-US" dirty="0" smtClean="0"/>
                        <a:t>小区</a:t>
                      </a:r>
                      <a:r>
                        <a:rPr lang="en-US" altLang="zh-CN" dirty="0" smtClean="0"/>
                        <a:t>B</a:t>
                      </a:r>
                      <a:endParaRPr lang="en-US" dirty="0"/>
                    </a:p>
                  </a:txBody>
                  <a:tcPr/>
                </a:tc>
                <a:tc>
                  <a:txBody>
                    <a:bodyPr/>
                    <a:lstStyle/>
                    <a:p>
                      <a:pPr algn="ctr"/>
                      <a:r>
                        <a:rPr lang="en-US" altLang="zh-CN" dirty="0" smtClean="0"/>
                        <a:t>5</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a:t>
                      </a:r>
                      <a:endParaRPr lang="en-US" dirty="0"/>
                    </a:p>
                  </a:txBody>
                  <a:tcPr/>
                </a:tc>
              </a:tr>
              <a:tr h="370840">
                <a:tc>
                  <a:txBody>
                    <a:bodyPr/>
                    <a:lstStyle/>
                    <a:p>
                      <a:pPr algn="ctr"/>
                      <a:r>
                        <a:rPr lang="zh-CN" altLang="en-US" dirty="0" smtClean="0"/>
                        <a:t>小区</a:t>
                      </a:r>
                      <a:r>
                        <a:rPr lang="en-US" altLang="zh-CN" dirty="0" smtClean="0"/>
                        <a:t>C</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3</a:t>
                      </a:r>
                      <a:endParaRPr lang="en-US" dirty="0"/>
                    </a:p>
                  </a:txBody>
                  <a:tcPr/>
                </a:tc>
                <a:tc>
                  <a:txBody>
                    <a:bodyPr/>
                    <a:lstStyle/>
                    <a:p>
                      <a:pPr algn="ctr"/>
                      <a:r>
                        <a:rPr lang="en-US" altLang="zh-CN" dirty="0" smtClean="0"/>
                        <a:t>4</a:t>
                      </a:r>
                      <a:endParaRPr lang="en-US" dirty="0"/>
                    </a:p>
                  </a:txBody>
                  <a:tcPr/>
                </a:tc>
                <a:tc>
                  <a:txBody>
                    <a:bodyPr/>
                    <a:lstStyle/>
                    <a:p>
                      <a:pPr algn="ctr"/>
                      <a:r>
                        <a:rPr lang="en-US" altLang="zh-CN" dirty="0" smtClean="0"/>
                        <a:t>1</a:t>
                      </a:r>
                      <a:endParaRPr lang="en-US" dirty="0"/>
                    </a:p>
                  </a:txBody>
                  <a:tcPr/>
                </a:tc>
                <a:tc>
                  <a:txBody>
                    <a:bodyPr/>
                    <a:lstStyle/>
                    <a:p>
                      <a:pPr algn="ctr"/>
                      <a:r>
                        <a:rPr lang="en-US" altLang="zh-CN" dirty="0" smtClean="0"/>
                        <a:t>2</a:t>
                      </a:r>
                      <a:endParaRPr lang="en-US" dirty="0"/>
                    </a:p>
                  </a:txBody>
                  <a:tcPr/>
                </a:tc>
                <a:tc>
                  <a:txBody>
                    <a:bodyPr/>
                    <a:lstStyle/>
                    <a:p>
                      <a:pPr algn="ctr"/>
                      <a:r>
                        <a:rPr lang="en-US" altLang="zh-CN" dirty="0" smtClean="0"/>
                        <a:t>……</a:t>
                      </a:r>
                      <a:endParaRPr lang="en-US" dirty="0"/>
                    </a:p>
                  </a:txBody>
                  <a:tcPr/>
                </a:tc>
              </a:tr>
              <a:tr h="370840">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c>
                  <a:txBody>
                    <a:bodyPr/>
                    <a:lstStyle/>
                    <a:p>
                      <a:pPr algn="ctr"/>
                      <a:r>
                        <a:rPr lang="en-US" altLang="zh-CN" dirty="0" smtClean="0"/>
                        <a:t>……</a:t>
                      </a:r>
                      <a:endParaRPr lang="en-US" dirty="0"/>
                    </a:p>
                  </a:txBody>
                  <a:tcPr/>
                </a:tc>
              </a:tr>
            </a:tbl>
          </a:graphicData>
        </a:graphic>
      </p:graphicFrame>
      <p:sp>
        <p:nvSpPr>
          <p:cNvPr id="6" name="内容占位符 2"/>
          <p:cNvSpPr txBox="1">
            <a:spLocks/>
          </p:cNvSpPr>
          <p:nvPr/>
        </p:nvSpPr>
        <p:spPr bwMode="auto">
          <a:xfrm>
            <a:off x="350872" y="1196976"/>
            <a:ext cx="9139237" cy="492918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fontAlgn="auto">
              <a:spcAft>
                <a:spcPts val="0"/>
              </a:spcAft>
              <a:buFont typeface="Arial" panose="020B0604020202020204" pitchFamily="34" charset="0"/>
              <a:buChar char="•"/>
              <a:defRPr/>
            </a:pPr>
            <a:r>
              <a:rPr lang="zh-CN" altLang="en-US" sz="2800" dirty="0" smtClean="0">
                <a:latin typeface="黑体"/>
                <a:ea typeface="黑体"/>
                <a:cs typeface="黑体"/>
              </a:rPr>
              <a:t>该买哪个小区？</a:t>
            </a:r>
            <a:endParaRPr lang="en-US" altLang="zh-CN" sz="2800" dirty="0" smtClean="0">
              <a:latin typeface="黑体"/>
              <a:ea typeface="黑体"/>
              <a:cs typeface="黑体"/>
            </a:endParaRPr>
          </a:p>
          <a:p>
            <a:pPr fontAlgn="auto">
              <a:spcAft>
                <a:spcPts val="0"/>
              </a:spcAft>
              <a:buFont typeface="Arial" panose="020B0604020202020204" pitchFamily="34" charset="0"/>
              <a:buChar char="•"/>
              <a:defRPr/>
            </a:pPr>
            <a:endParaRPr lang="en-US" altLang="zh-CN" sz="2800" dirty="0">
              <a:latin typeface="黑体"/>
              <a:ea typeface="黑体"/>
              <a:cs typeface="黑体"/>
            </a:endParaRPr>
          </a:p>
          <a:p>
            <a:pPr fontAlgn="auto">
              <a:spcAft>
                <a:spcPts val="0"/>
              </a:spcAft>
              <a:buFont typeface="Arial" panose="020B0604020202020204" pitchFamily="34" charset="0"/>
              <a:buChar char="•"/>
              <a:defRPr/>
            </a:pPr>
            <a:endParaRPr lang="en-US" altLang="zh-CN" sz="2800" dirty="0" smtClean="0">
              <a:latin typeface="黑体"/>
              <a:ea typeface="黑体"/>
              <a:cs typeface="黑体"/>
            </a:endParaRPr>
          </a:p>
          <a:p>
            <a:pPr fontAlgn="auto">
              <a:spcAft>
                <a:spcPts val="0"/>
              </a:spcAft>
              <a:buFont typeface="Arial" panose="020B0604020202020204" pitchFamily="34" charset="0"/>
              <a:buChar char="•"/>
              <a:defRPr/>
            </a:pPr>
            <a:endParaRPr lang="en-US" altLang="zh-CN" sz="2800" dirty="0">
              <a:latin typeface="黑体"/>
              <a:ea typeface="黑体"/>
              <a:cs typeface="黑体"/>
            </a:endParaRPr>
          </a:p>
          <a:p>
            <a:pPr fontAlgn="auto">
              <a:spcAft>
                <a:spcPts val="0"/>
              </a:spcAft>
              <a:buFont typeface="Arial" panose="020B0604020202020204" pitchFamily="34" charset="0"/>
              <a:buChar char="•"/>
              <a:defRPr/>
            </a:pPr>
            <a:endParaRPr lang="en-US" altLang="zh-CN" sz="2800" dirty="0" smtClean="0">
              <a:latin typeface="黑体"/>
              <a:ea typeface="黑体"/>
              <a:cs typeface="黑体"/>
            </a:endParaRPr>
          </a:p>
          <a:p>
            <a:pPr fontAlgn="auto">
              <a:spcAft>
                <a:spcPts val="0"/>
              </a:spcAft>
              <a:buFont typeface="Arial" panose="020B0604020202020204" pitchFamily="34" charset="0"/>
              <a:buChar char="•"/>
              <a:defRPr/>
            </a:pPr>
            <a:endParaRPr lang="en-US" altLang="zh-CN" sz="2800" dirty="0">
              <a:latin typeface="黑体"/>
              <a:ea typeface="黑体"/>
              <a:cs typeface="黑体"/>
            </a:endParaRPr>
          </a:p>
          <a:p>
            <a:pPr fontAlgn="auto">
              <a:spcAft>
                <a:spcPts val="0"/>
              </a:spcAft>
              <a:buFont typeface="Arial" panose="020B0604020202020204" pitchFamily="34" charset="0"/>
              <a:buChar char="•"/>
              <a:defRPr/>
            </a:pPr>
            <a:r>
              <a:rPr lang="zh-CN" altLang="en-US" sz="2800" dirty="0" smtClean="0">
                <a:latin typeface="黑体"/>
                <a:ea typeface="黑体"/>
                <a:cs typeface="黑体"/>
              </a:rPr>
              <a:t>模型</a:t>
            </a:r>
            <a:r>
              <a:rPr lang="en-US" altLang="zh-CN" sz="2800" dirty="0">
                <a:latin typeface="黑体"/>
                <a:ea typeface="黑体"/>
                <a:cs typeface="黑体"/>
              </a:rPr>
              <a:t>3</a:t>
            </a:r>
            <a:r>
              <a:rPr lang="zh-CN" altLang="en-US" sz="2800" dirty="0" smtClean="0">
                <a:latin typeface="黑体"/>
                <a:ea typeface="黑体"/>
                <a:cs typeface="黑体"/>
              </a:rPr>
              <a:t>：</a:t>
            </a:r>
            <a:r>
              <a:rPr lang="zh-CN" altLang="en-US" sz="2800" b="1" dirty="0" smtClean="0">
                <a:solidFill>
                  <a:srgbClr val="3366FF"/>
                </a:solidFill>
                <a:latin typeface="黑体"/>
                <a:ea typeface="黑体"/>
                <a:cs typeface="黑体"/>
              </a:rPr>
              <a:t>未知</a:t>
            </a:r>
            <a:r>
              <a:rPr lang="zh-CN" altLang="en-US" sz="2800" dirty="0" smtClean="0">
                <a:latin typeface="黑体"/>
                <a:ea typeface="黑体"/>
                <a:cs typeface="黑体"/>
              </a:rPr>
              <a:t>权重</a:t>
            </a:r>
            <a:endParaRPr lang="en-US" altLang="zh-CN" sz="2800" dirty="0" smtClean="0">
              <a:latin typeface="黑体"/>
              <a:ea typeface="黑体"/>
              <a:cs typeface="黑体"/>
            </a:endParaRPr>
          </a:p>
          <a:p>
            <a:pPr lvl="1" fontAlgn="auto">
              <a:spcAft>
                <a:spcPts val="0"/>
              </a:spcAft>
              <a:buFont typeface="Arial" panose="020B0604020202020204" pitchFamily="34" charset="0"/>
              <a:buChar char="•"/>
              <a:defRPr/>
            </a:pPr>
            <a:r>
              <a:rPr lang="en-US" altLang="zh-CN" sz="2400" b="1" dirty="0" smtClean="0">
                <a:solidFill>
                  <a:srgbClr val="FF0000"/>
                </a:solidFill>
                <a:latin typeface="Arial"/>
                <a:ea typeface="黑体"/>
                <a:cs typeface="Arial"/>
              </a:rPr>
              <a:t>W</a:t>
            </a:r>
            <a:r>
              <a:rPr lang="en-US" altLang="zh-CN" sz="2400" b="1" baseline="-25000" dirty="0" smtClean="0">
                <a:solidFill>
                  <a:srgbClr val="FF0000"/>
                </a:solidFill>
                <a:latin typeface="Arial"/>
                <a:ea typeface="黑体"/>
                <a:cs typeface="Arial"/>
              </a:rPr>
              <a:t>1</a:t>
            </a:r>
            <a:r>
              <a:rPr lang="en-US" altLang="zh-CN" sz="2400" b="1" dirty="0" smtClean="0">
                <a:solidFill>
                  <a:srgbClr val="FF0000"/>
                </a:solidFill>
                <a:latin typeface="Arial"/>
                <a:ea typeface="黑体"/>
                <a:cs typeface="Arial"/>
              </a:rPr>
              <a:t>*</a:t>
            </a:r>
            <a:r>
              <a:rPr lang="zh-CN" altLang="en-US" sz="2400" dirty="0" smtClean="0">
                <a:latin typeface="Arial"/>
                <a:ea typeface="黑体"/>
                <a:cs typeface="Arial"/>
              </a:rPr>
              <a:t>地段</a:t>
            </a:r>
            <a:r>
              <a:rPr lang="en-US" altLang="zh-CN" sz="2400" dirty="0" smtClean="0">
                <a:latin typeface="Arial"/>
                <a:ea typeface="黑体"/>
                <a:cs typeface="Arial"/>
              </a:rPr>
              <a:t>+</a:t>
            </a:r>
            <a:r>
              <a:rPr lang="en-US" altLang="zh-CN" sz="2400" b="1" dirty="0" smtClean="0">
                <a:solidFill>
                  <a:srgbClr val="FF0000"/>
                </a:solidFill>
                <a:latin typeface="Arial"/>
                <a:ea typeface="黑体"/>
                <a:cs typeface="Arial"/>
              </a:rPr>
              <a:t>W</a:t>
            </a:r>
            <a:r>
              <a:rPr lang="zh-CN" altLang="zh-CN" sz="2400" b="1" baseline="-25000" dirty="0" smtClean="0">
                <a:solidFill>
                  <a:srgbClr val="FF0000"/>
                </a:solidFill>
                <a:latin typeface="Arial"/>
                <a:ea typeface="黑体"/>
                <a:cs typeface="Arial"/>
              </a:rPr>
              <a:t>2</a:t>
            </a:r>
            <a:r>
              <a:rPr lang="en-US" altLang="zh-CN" sz="2400" b="1" dirty="0" smtClean="0">
                <a:solidFill>
                  <a:srgbClr val="FF0000"/>
                </a:solidFill>
                <a:latin typeface="Arial"/>
                <a:ea typeface="黑体"/>
                <a:cs typeface="Arial"/>
              </a:rPr>
              <a:t>*</a:t>
            </a:r>
            <a:r>
              <a:rPr lang="zh-CN" altLang="en-US" sz="2400" dirty="0" smtClean="0">
                <a:latin typeface="Arial"/>
                <a:ea typeface="黑体"/>
                <a:cs typeface="Arial"/>
              </a:rPr>
              <a:t>装修</a:t>
            </a:r>
            <a:r>
              <a:rPr lang="en-US" altLang="zh-CN" sz="2400" dirty="0" smtClean="0">
                <a:latin typeface="Arial"/>
                <a:ea typeface="黑体"/>
                <a:cs typeface="Arial"/>
              </a:rPr>
              <a:t>+</a:t>
            </a:r>
            <a:r>
              <a:rPr lang="en-US" altLang="zh-CN" sz="2400" b="1" dirty="0" smtClean="0">
                <a:solidFill>
                  <a:srgbClr val="FF0000"/>
                </a:solidFill>
                <a:latin typeface="Arial"/>
                <a:ea typeface="黑体"/>
                <a:cs typeface="Arial"/>
              </a:rPr>
              <a:t>W</a:t>
            </a:r>
            <a:r>
              <a:rPr lang="zh-CN" altLang="zh-CN" sz="2400" b="1" baseline="-25000" dirty="0" smtClean="0">
                <a:solidFill>
                  <a:srgbClr val="FF0000"/>
                </a:solidFill>
                <a:latin typeface="Arial"/>
                <a:ea typeface="黑体"/>
                <a:cs typeface="Arial"/>
              </a:rPr>
              <a:t>3</a:t>
            </a:r>
            <a:r>
              <a:rPr lang="en-US" altLang="zh-CN" sz="2400" b="1" dirty="0" smtClean="0">
                <a:solidFill>
                  <a:srgbClr val="FF0000"/>
                </a:solidFill>
                <a:latin typeface="Arial"/>
                <a:ea typeface="黑体"/>
                <a:cs typeface="Arial"/>
              </a:rPr>
              <a:t>*</a:t>
            </a:r>
            <a:r>
              <a:rPr lang="zh-CN" altLang="en-US" sz="2400" dirty="0" smtClean="0">
                <a:latin typeface="Arial"/>
                <a:ea typeface="黑体"/>
                <a:cs typeface="Arial"/>
              </a:rPr>
              <a:t>学区</a:t>
            </a:r>
            <a:r>
              <a:rPr lang="en-US" altLang="zh-CN" sz="2400" dirty="0" smtClean="0">
                <a:latin typeface="Arial"/>
                <a:ea typeface="黑体"/>
                <a:cs typeface="Arial"/>
              </a:rPr>
              <a:t>+</a:t>
            </a:r>
            <a:r>
              <a:rPr lang="en-US" altLang="zh-CN" sz="2400" b="1" dirty="0" smtClean="0">
                <a:solidFill>
                  <a:srgbClr val="FF0000"/>
                </a:solidFill>
                <a:latin typeface="Arial"/>
                <a:ea typeface="黑体"/>
                <a:cs typeface="Arial"/>
              </a:rPr>
              <a:t>W</a:t>
            </a:r>
            <a:r>
              <a:rPr lang="zh-CN" altLang="zh-CN" sz="2400" b="1" baseline="-25000" dirty="0" smtClean="0">
                <a:solidFill>
                  <a:srgbClr val="FF0000"/>
                </a:solidFill>
                <a:latin typeface="Arial"/>
                <a:ea typeface="黑体"/>
                <a:cs typeface="Arial"/>
              </a:rPr>
              <a:t>4</a:t>
            </a:r>
            <a:r>
              <a:rPr lang="en-US" altLang="zh-CN" sz="2400" b="1" dirty="0" smtClean="0">
                <a:solidFill>
                  <a:srgbClr val="FF0000"/>
                </a:solidFill>
                <a:latin typeface="Arial"/>
                <a:ea typeface="黑体"/>
                <a:cs typeface="Arial"/>
              </a:rPr>
              <a:t>*</a:t>
            </a:r>
            <a:r>
              <a:rPr lang="zh-CN" altLang="en-US" sz="2400" dirty="0" smtClean="0">
                <a:latin typeface="Arial"/>
                <a:ea typeface="黑体"/>
                <a:cs typeface="Arial"/>
              </a:rPr>
              <a:t>价格</a:t>
            </a:r>
            <a:r>
              <a:rPr lang="en-US" altLang="zh-CN" sz="2400" dirty="0" smtClean="0">
                <a:latin typeface="Arial"/>
                <a:ea typeface="黑体"/>
                <a:cs typeface="Arial"/>
              </a:rPr>
              <a:t>+</a:t>
            </a:r>
            <a:r>
              <a:rPr lang="en-US" altLang="zh-CN" sz="2400" b="1" dirty="0" smtClean="0">
                <a:solidFill>
                  <a:srgbClr val="FF0000"/>
                </a:solidFill>
                <a:latin typeface="Arial"/>
                <a:ea typeface="黑体"/>
                <a:cs typeface="Arial"/>
              </a:rPr>
              <a:t>W</a:t>
            </a:r>
            <a:r>
              <a:rPr lang="zh-CN" altLang="zh-CN" sz="2400" b="1" baseline="-25000" dirty="0" smtClean="0">
                <a:solidFill>
                  <a:srgbClr val="FF0000"/>
                </a:solidFill>
                <a:latin typeface="Arial"/>
                <a:ea typeface="黑体"/>
                <a:cs typeface="Arial"/>
              </a:rPr>
              <a:t>5</a:t>
            </a:r>
            <a:r>
              <a:rPr lang="en-US" altLang="zh-CN" sz="2400" b="1" dirty="0" smtClean="0">
                <a:solidFill>
                  <a:srgbClr val="FF0000"/>
                </a:solidFill>
                <a:latin typeface="Arial"/>
                <a:ea typeface="黑体"/>
                <a:cs typeface="Arial"/>
              </a:rPr>
              <a:t>*</a:t>
            </a:r>
            <a:r>
              <a:rPr lang="zh-CN" altLang="en-US" sz="2400" dirty="0" smtClean="0">
                <a:latin typeface="Arial"/>
                <a:ea typeface="黑体"/>
                <a:cs typeface="Arial"/>
              </a:rPr>
              <a:t>小区环境</a:t>
            </a:r>
            <a:r>
              <a:rPr lang="zh-CN" altLang="zh-CN" sz="2400" dirty="0" smtClean="0">
                <a:latin typeface="黑体"/>
                <a:ea typeface="黑体"/>
                <a:cs typeface="黑体"/>
              </a:rPr>
              <a:t>+</a:t>
            </a:r>
            <a:r>
              <a:rPr lang="mr-IN" altLang="zh-CN" sz="2400" dirty="0" smtClean="0">
                <a:latin typeface="黑体"/>
                <a:ea typeface="黑体"/>
                <a:cs typeface="黑体"/>
              </a:rPr>
              <a:t>…</a:t>
            </a:r>
            <a:endParaRPr lang="en-US" altLang="zh-CN" sz="2400" dirty="0" smtClean="0">
              <a:latin typeface="黑体"/>
              <a:ea typeface="黑体"/>
              <a:cs typeface="黑体"/>
            </a:endParaRPr>
          </a:p>
          <a:p>
            <a:pPr fontAlgn="auto">
              <a:spcAft>
                <a:spcPts val="0"/>
              </a:spcAft>
              <a:buFont typeface="Arial" panose="020B0604020202020204" pitchFamily="34" charset="0"/>
              <a:buChar char="•"/>
              <a:defRPr/>
            </a:pPr>
            <a:r>
              <a:rPr lang="zh-CN" altLang="en-US" sz="2800" dirty="0" smtClean="0">
                <a:latin typeface="黑体"/>
                <a:ea typeface="黑体"/>
                <a:cs typeface="黑体"/>
              </a:rPr>
              <a:t>权重</a:t>
            </a:r>
            <a:r>
              <a:rPr lang="en-US" altLang="zh-CN" sz="2800" dirty="0" smtClean="0">
                <a:latin typeface="Arial"/>
                <a:ea typeface="黑体"/>
                <a:cs typeface="Arial"/>
              </a:rPr>
              <a:t>W</a:t>
            </a:r>
            <a:r>
              <a:rPr lang="zh-CN" altLang="en-US" sz="2800" dirty="0" smtClean="0">
                <a:latin typeface="黑体"/>
                <a:ea typeface="黑体"/>
                <a:cs typeface="黑体"/>
              </a:rPr>
              <a:t>代表了</a:t>
            </a:r>
            <a:r>
              <a:rPr lang="en-US" altLang="en-US" sz="2800" dirty="0" smtClean="0">
                <a:latin typeface="黑体"/>
                <a:ea typeface="黑体"/>
                <a:cs typeface="黑体"/>
              </a:rPr>
              <a:t>市场（普罗大众）对各</a:t>
            </a:r>
            <a:r>
              <a:rPr lang="zh-CN" altLang="en-US" sz="2800" b="1" dirty="0" smtClean="0">
                <a:solidFill>
                  <a:srgbClr val="3366FF"/>
                </a:solidFill>
                <a:latin typeface="黑体"/>
                <a:ea typeface="黑体"/>
                <a:cs typeface="黑体"/>
              </a:rPr>
              <a:t>特征</a:t>
            </a:r>
            <a:r>
              <a:rPr lang="zh-CN" altLang="en-US" sz="2800" dirty="0" smtClean="0">
                <a:latin typeface="黑体"/>
                <a:ea typeface="黑体"/>
                <a:cs typeface="黑体"/>
              </a:rPr>
              <a:t>的偏好</a:t>
            </a:r>
            <a:endParaRPr lang="en-US" altLang="zh-CN" sz="2800" dirty="0" smtClean="0">
              <a:latin typeface="黑体"/>
              <a:ea typeface="黑体"/>
              <a:cs typeface="黑体"/>
            </a:endParaRPr>
          </a:p>
          <a:p>
            <a:pPr lvl="1" fontAlgn="auto">
              <a:spcAft>
                <a:spcPts val="0"/>
              </a:spcAft>
              <a:buFont typeface="Arial" panose="020B0604020202020204" pitchFamily="34" charset="0"/>
              <a:buChar char="•"/>
              <a:defRPr/>
            </a:pPr>
            <a:endParaRPr lang="en-US" altLang="zh-CN" sz="2400" dirty="0" smtClean="0">
              <a:latin typeface="黑体"/>
              <a:ea typeface="黑体"/>
              <a:cs typeface="黑体"/>
            </a:endParaRPr>
          </a:p>
        </p:txBody>
      </p:sp>
    </p:spTree>
    <p:extLst>
      <p:ext uri="{BB962C8B-B14F-4D97-AF65-F5344CB8AC3E}">
        <p14:creationId xmlns:p14="http://schemas.microsoft.com/office/powerpoint/2010/main" val="165424983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模型学习</a:t>
            </a:r>
            <a:endParaRPr lang="en-US" dirty="0">
              <a:latin typeface="黑体"/>
              <a:ea typeface="黑体"/>
              <a:cs typeface="黑体"/>
            </a:endParaRPr>
          </a:p>
        </p:txBody>
      </p:sp>
      <p:pic>
        <p:nvPicPr>
          <p:cNvPr id="6" name="Picture 5"/>
          <p:cNvPicPr>
            <a:picLocks noChangeAspect="1"/>
          </p:cNvPicPr>
          <p:nvPr/>
        </p:nvPicPr>
        <p:blipFill>
          <a:blip r:embed="rId2"/>
          <a:stretch>
            <a:fillRect/>
          </a:stretch>
        </p:blipFill>
        <p:spPr>
          <a:xfrm>
            <a:off x="761999" y="3166412"/>
            <a:ext cx="691329" cy="685799"/>
          </a:xfrm>
          <a:prstGeom prst="rect">
            <a:avLst/>
          </a:prstGeom>
        </p:spPr>
      </p:pic>
      <p:sp>
        <p:nvSpPr>
          <p:cNvPr id="7" name="Rectangle 6"/>
          <p:cNvSpPr/>
          <p:nvPr/>
        </p:nvSpPr>
        <p:spPr>
          <a:xfrm>
            <a:off x="381000" y="3166408"/>
            <a:ext cx="3657600" cy="707886"/>
          </a:xfrm>
          <a:prstGeom prst="rect">
            <a:avLst/>
          </a:prstGeom>
        </p:spPr>
        <p:txBody>
          <a:bodyPr wrap="square">
            <a:spAutoFit/>
          </a:bodyPr>
          <a:lstStyle/>
          <a:p>
            <a:r>
              <a:rPr lang="en-US" altLang="zh-CN" sz="4000" dirty="0" smtClean="0">
                <a:latin typeface="黑体"/>
                <a:ea typeface="黑体"/>
                <a:cs typeface="黑体"/>
              </a:rPr>
              <a:t>(</a:t>
            </a:r>
            <a:r>
              <a:rPr lang="zh-CN" altLang="en-US" sz="4000" dirty="0" smtClean="0">
                <a:latin typeface="黑体"/>
                <a:ea typeface="黑体"/>
                <a:cs typeface="黑体"/>
              </a:rPr>
              <a:t>   </a:t>
            </a:r>
            <a:r>
              <a:rPr lang="en-US" altLang="zh-CN" sz="4000" dirty="0" smtClean="0">
                <a:latin typeface="黑体"/>
                <a:ea typeface="黑体"/>
                <a:cs typeface="黑体"/>
              </a:rPr>
              <a:t>,</a:t>
            </a:r>
            <a:r>
              <a:rPr lang="zh-CN" altLang="en-US" sz="4000" dirty="0" smtClean="0">
                <a:latin typeface="黑体"/>
                <a:ea typeface="黑体"/>
                <a:cs typeface="黑体"/>
              </a:rPr>
              <a:t>购买）</a:t>
            </a:r>
            <a:endParaRPr lang="en-US" altLang="zh-CN" sz="4000" b="1" dirty="0" smtClean="0">
              <a:solidFill>
                <a:schemeClr val="accent1">
                  <a:lumMod val="50000"/>
                </a:schemeClr>
              </a:solidFill>
              <a:latin typeface="黑体"/>
              <a:ea typeface="黑体"/>
              <a:cs typeface="黑体"/>
            </a:endParaRPr>
          </a:p>
        </p:txBody>
      </p:sp>
      <p:pic>
        <p:nvPicPr>
          <p:cNvPr id="10" name="Picture 9"/>
          <p:cNvPicPr>
            <a:picLocks noChangeAspect="1"/>
          </p:cNvPicPr>
          <p:nvPr/>
        </p:nvPicPr>
        <p:blipFill>
          <a:blip r:embed="rId2"/>
          <a:stretch>
            <a:fillRect/>
          </a:stretch>
        </p:blipFill>
        <p:spPr>
          <a:xfrm>
            <a:off x="761999" y="4941098"/>
            <a:ext cx="691329" cy="685799"/>
          </a:xfrm>
          <a:prstGeom prst="rect">
            <a:avLst/>
          </a:prstGeom>
        </p:spPr>
      </p:pic>
      <p:sp>
        <p:nvSpPr>
          <p:cNvPr id="11" name="Rectangle 10"/>
          <p:cNvSpPr/>
          <p:nvPr/>
        </p:nvSpPr>
        <p:spPr>
          <a:xfrm>
            <a:off x="381000" y="4941094"/>
            <a:ext cx="3657600" cy="707886"/>
          </a:xfrm>
          <a:prstGeom prst="rect">
            <a:avLst/>
          </a:prstGeom>
        </p:spPr>
        <p:txBody>
          <a:bodyPr wrap="square">
            <a:spAutoFit/>
          </a:bodyPr>
          <a:lstStyle/>
          <a:p>
            <a:r>
              <a:rPr lang="en-US" altLang="zh-CN" sz="4000" dirty="0" smtClean="0">
                <a:latin typeface="黑体"/>
                <a:ea typeface="黑体"/>
                <a:cs typeface="黑体"/>
              </a:rPr>
              <a:t>(</a:t>
            </a:r>
            <a:r>
              <a:rPr lang="zh-CN" altLang="en-US" sz="4000" dirty="0" smtClean="0">
                <a:latin typeface="黑体"/>
                <a:ea typeface="黑体"/>
                <a:cs typeface="黑体"/>
              </a:rPr>
              <a:t>   </a:t>
            </a:r>
            <a:r>
              <a:rPr lang="en-US" altLang="zh-CN" sz="4000" dirty="0" smtClean="0">
                <a:latin typeface="黑体"/>
                <a:ea typeface="黑体"/>
                <a:cs typeface="黑体"/>
              </a:rPr>
              <a:t>,</a:t>
            </a:r>
            <a:r>
              <a:rPr lang="zh-CN" altLang="en-US" sz="4000" dirty="0" smtClean="0">
                <a:latin typeface="黑体"/>
                <a:ea typeface="黑体"/>
                <a:cs typeface="黑体"/>
              </a:rPr>
              <a:t>不购买）</a:t>
            </a:r>
            <a:endParaRPr lang="en-US" altLang="zh-CN" sz="4000" b="1" dirty="0" smtClean="0">
              <a:solidFill>
                <a:schemeClr val="accent1">
                  <a:lumMod val="50000"/>
                </a:schemeClr>
              </a:solidFill>
              <a:latin typeface="黑体"/>
              <a:ea typeface="黑体"/>
              <a:cs typeface="黑体"/>
            </a:endParaRPr>
          </a:p>
        </p:txBody>
      </p:sp>
      <p:sp>
        <p:nvSpPr>
          <p:cNvPr id="12" name="Rectangle 11"/>
          <p:cNvSpPr/>
          <p:nvPr/>
        </p:nvSpPr>
        <p:spPr>
          <a:xfrm>
            <a:off x="228600" y="1143004"/>
            <a:ext cx="9525000" cy="954107"/>
          </a:xfrm>
          <a:prstGeom prst="rect">
            <a:avLst/>
          </a:prstGeom>
        </p:spPr>
        <p:txBody>
          <a:bodyPr wrap="square">
            <a:spAutoFit/>
          </a:bodyPr>
          <a:lstStyle/>
          <a:p>
            <a:r>
              <a:rPr lang="zh-CN" altLang="en-US" sz="2800" b="1" dirty="0" smtClean="0">
                <a:latin typeface="Arial"/>
                <a:ea typeface="黑体"/>
                <a:cs typeface="Arial"/>
              </a:rPr>
              <a:t>模型</a:t>
            </a:r>
            <a:r>
              <a:rPr lang="en-US" altLang="zh-CN" sz="2800" b="1" dirty="0" smtClean="0">
                <a:latin typeface="Arial"/>
                <a:ea typeface="黑体"/>
                <a:cs typeface="Arial"/>
              </a:rPr>
              <a:t>(f</a:t>
            </a:r>
            <a:r>
              <a:rPr lang="zh-CN" altLang="en-US" sz="2800" b="1" dirty="0" smtClean="0">
                <a:latin typeface="Arial"/>
                <a:ea typeface="黑体"/>
                <a:cs typeface="Arial"/>
              </a:rPr>
              <a:t>为一个正则函数，使得</a:t>
            </a:r>
            <a:r>
              <a:rPr lang="en-US" altLang="zh-CN" sz="2800" b="1" dirty="0" smtClean="0">
                <a:latin typeface="Arial"/>
                <a:ea typeface="黑体"/>
                <a:cs typeface="Arial"/>
              </a:rPr>
              <a:t>0</a:t>
            </a:r>
            <a:r>
              <a:rPr lang="zh-CN" altLang="zh-CN" sz="2800" b="1" dirty="0" smtClean="0">
                <a:latin typeface="Arial"/>
                <a:ea typeface="黑体"/>
                <a:cs typeface="Arial"/>
              </a:rPr>
              <a:t>≤y≤</a:t>
            </a:r>
            <a:r>
              <a:rPr lang="en-US" altLang="zh-CN" sz="2800" b="1" dirty="0" smtClean="0">
                <a:latin typeface="Arial"/>
                <a:ea typeface="黑体"/>
                <a:cs typeface="Arial"/>
              </a:rPr>
              <a:t>1)</a:t>
            </a:r>
            <a:r>
              <a:rPr lang="zh-CN" altLang="en-US" sz="2800" b="1" dirty="0" smtClean="0">
                <a:latin typeface="Arial"/>
                <a:ea typeface="黑体"/>
                <a:cs typeface="Arial"/>
              </a:rPr>
              <a:t>：</a:t>
            </a:r>
            <a:endParaRPr lang="en-US" altLang="zh-CN" sz="2800" b="1" dirty="0" smtClean="0">
              <a:latin typeface="Arial"/>
              <a:ea typeface="黑体"/>
              <a:cs typeface="Arial"/>
            </a:endParaRPr>
          </a:p>
          <a:p>
            <a:r>
              <a:rPr lang="en-US" altLang="zh-CN" sz="2800" b="1" dirty="0" smtClean="0">
                <a:latin typeface="Arial"/>
                <a:ea typeface="黑体"/>
                <a:cs typeface="Arial"/>
              </a:rPr>
              <a:t>y=f(</a:t>
            </a:r>
            <a:r>
              <a:rPr lang="en-US" altLang="zh-CN" sz="2800" b="1" dirty="0" smtClean="0">
                <a:solidFill>
                  <a:srgbClr val="FF0000"/>
                </a:solidFill>
                <a:latin typeface="Arial"/>
                <a:ea typeface="黑体"/>
                <a:cs typeface="Arial"/>
              </a:rPr>
              <a:t>W</a:t>
            </a:r>
            <a:r>
              <a:rPr lang="en-US" altLang="zh-CN" sz="2800" b="1" baseline="-25000" dirty="0" smtClean="0">
                <a:solidFill>
                  <a:srgbClr val="FF0000"/>
                </a:solidFill>
                <a:latin typeface="Arial"/>
                <a:ea typeface="黑体"/>
                <a:cs typeface="Arial"/>
              </a:rPr>
              <a:t>1</a:t>
            </a:r>
            <a:r>
              <a:rPr lang="en-US" altLang="zh-CN" sz="2800" b="1" dirty="0">
                <a:solidFill>
                  <a:srgbClr val="FF0000"/>
                </a:solidFill>
                <a:latin typeface="Arial"/>
                <a:ea typeface="黑体"/>
                <a:cs typeface="Arial"/>
              </a:rPr>
              <a:t>*</a:t>
            </a:r>
            <a:r>
              <a:rPr lang="zh-CN" altLang="en-US" sz="2800" dirty="0">
                <a:latin typeface="Arial"/>
                <a:ea typeface="黑体"/>
                <a:cs typeface="Arial"/>
              </a:rPr>
              <a:t>地段</a:t>
            </a:r>
            <a:r>
              <a:rPr lang="en-US" altLang="zh-CN" sz="2800" dirty="0">
                <a:latin typeface="Arial"/>
                <a:ea typeface="黑体"/>
                <a:cs typeface="Arial"/>
              </a:rPr>
              <a:t>+</a:t>
            </a:r>
            <a:r>
              <a:rPr lang="en-US" altLang="zh-CN" sz="2800" b="1" dirty="0">
                <a:solidFill>
                  <a:srgbClr val="FF0000"/>
                </a:solidFill>
                <a:latin typeface="Arial"/>
                <a:ea typeface="黑体"/>
                <a:cs typeface="Arial"/>
              </a:rPr>
              <a:t>W</a:t>
            </a:r>
            <a:r>
              <a:rPr lang="zh-CN" altLang="zh-CN" sz="2800" b="1" baseline="-25000" dirty="0">
                <a:solidFill>
                  <a:srgbClr val="FF0000"/>
                </a:solidFill>
                <a:latin typeface="Arial"/>
                <a:ea typeface="黑体"/>
                <a:cs typeface="Arial"/>
              </a:rPr>
              <a:t>2</a:t>
            </a:r>
            <a:r>
              <a:rPr lang="en-US" altLang="zh-CN" sz="2800" b="1" dirty="0">
                <a:solidFill>
                  <a:srgbClr val="FF0000"/>
                </a:solidFill>
                <a:latin typeface="Arial"/>
                <a:ea typeface="黑体"/>
                <a:cs typeface="Arial"/>
              </a:rPr>
              <a:t>*</a:t>
            </a:r>
            <a:r>
              <a:rPr lang="zh-CN" altLang="en-US" sz="2800" dirty="0">
                <a:latin typeface="Arial"/>
                <a:ea typeface="黑体"/>
                <a:cs typeface="Arial"/>
              </a:rPr>
              <a:t>装修</a:t>
            </a:r>
            <a:r>
              <a:rPr lang="en-US" altLang="zh-CN" sz="2800" dirty="0">
                <a:latin typeface="Arial"/>
                <a:ea typeface="黑体"/>
                <a:cs typeface="Arial"/>
              </a:rPr>
              <a:t>+</a:t>
            </a:r>
            <a:r>
              <a:rPr lang="en-US" altLang="zh-CN" sz="2800" b="1" dirty="0">
                <a:solidFill>
                  <a:srgbClr val="FF0000"/>
                </a:solidFill>
                <a:latin typeface="Arial"/>
                <a:ea typeface="黑体"/>
                <a:cs typeface="Arial"/>
              </a:rPr>
              <a:t>W</a:t>
            </a:r>
            <a:r>
              <a:rPr lang="zh-CN" altLang="zh-CN" sz="2800" b="1" baseline="-25000" dirty="0">
                <a:solidFill>
                  <a:srgbClr val="FF0000"/>
                </a:solidFill>
                <a:latin typeface="Arial"/>
                <a:ea typeface="黑体"/>
                <a:cs typeface="Arial"/>
              </a:rPr>
              <a:t>3</a:t>
            </a:r>
            <a:r>
              <a:rPr lang="en-US" altLang="zh-CN" sz="2800" b="1" dirty="0">
                <a:solidFill>
                  <a:srgbClr val="FF0000"/>
                </a:solidFill>
                <a:latin typeface="Arial"/>
                <a:ea typeface="黑体"/>
                <a:cs typeface="Arial"/>
              </a:rPr>
              <a:t>*</a:t>
            </a:r>
            <a:r>
              <a:rPr lang="zh-CN" altLang="en-US" sz="2800" dirty="0">
                <a:latin typeface="Arial"/>
                <a:ea typeface="黑体"/>
                <a:cs typeface="Arial"/>
              </a:rPr>
              <a:t>学区</a:t>
            </a:r>
            <a:r>
              <a:rPr lang="en-US" altLang="zh-CN" sz="2800" dirty="0">
                <a:latin typeface="Arial"/>
                <a:ea typeface="黑体"/>
                <a:cs typeface="Arial"/>
              </a:rPr>
              <a:t>+</a:t>
            </a:r>
            <a:r>
              <a:rPr lang="en-US" altLang="zh-CN" sz="2800" b="1" dirty="0">
                <a:solidFill>
                  <a:srgbClr val="FF0000"/>
                </a:solidFill>
                <a:latin typeface="Arial"/>
                <a:ea typeface="黑体"/>
                <a:cs typeface="Arial"/>
              </a:rPr>
              <a:t>W</a:t>
            </a:r>
            <a:r>
              <a:rPr lang="zh-CN" altLang="zh-CN" sz="2800" b="1" baseline="-25000" dirty="0">
                <a:solidFill>
                  <a:srgbClr val="FF0000"/>
                </a:solidFill>
                <a:latin typeface="Arial"/>
                <a:ea typeface="黑体"/>
                <a:cs typeface="Arial"/>
              </a:rPr>
              <a:t>4</a:t>
            </a:r>
            <a:r>
              <a:rPr lang="en-US" altLang="zh-CN" sz="2800" b="1" dirty="0">
                <a:solidFill>
                  <a:srgbClr val="FF0000"/>
                </a:solidFill>
                <a:latin typeface="Arial"/>
                <a:ea typeface="黑体"/>
                <a:cs typeface="Arial"/>
              </a:rPr>
              <a:t>*</a:t>
            </a:r>
            <a:r>
              <a:rPr lang="zh-CN" altLang="en-US" sz="2800" dirty="0">
                <a:latin typeface="Arial"/>
                <a:ea typeface="黑体"/>
                <a:cs typeface="Arial"/>
              </a:rPr>
              <a:t>价格</a:t>
            </a:r>
            <a:r>
              <a:rPr lang="en-US" altLang="zh-CN" sz="2800" dirty="0">
                <a:latin typeface="Arial"/>
                <a:ea typeface="黑体"/>
                <a:cs typeface="Arial"/>
              </a:rPr>
              <a:t>+</a:t>
            </a:r>
            <a:r>
              <a:rPr lang="en-US" altLang="zh-CN" sz="2800" b="1" dirty="0">
                <a:solidFill>
                  <a:srgbClr val="FF0000"/>
                </a:solidFill>
                <a:latin typeface="Arial"/>
                <a:ea typeface="黑体"/>
                <a:cs typeface="Arial"/>
              </a:rPr>
              <a:t>W</a:t>
            </a:r>
            <a:r>
              <a:rPr lang="zh-CN" altLang="zh-CN" sz="2800" b="1" baseline="-25000" dirty="0">
                <a:solidFill>
                  <a:srgbClr val="FF0000"/>
                </a:solidFill>
                <a:latin typeface="Arial"/>
                <a:ea typeface="黑体"/>
                <a:cs typeface="Arial"/>
              </a:rPr>
              <a:t>5</a:t>
            </a:r>
            <a:r>
              <a:rPr lang="en-US" altLang="zh-CN" sz="2800" b="1" dirty="0">
                <a:solidFill>
                  <a:srgbClr val="FF0000"/>
                </a:solidFill>
                <a:latin typeface="Arial"/>
                <a:ea typeface="黑体"/>
                <a:cs typeface="Arial"/>
              </a:rPr>
              <a:t>*</a:t>
            </a:r>
            <a:r>
              <a:rPr lang="zh-CN" altLang="en-US" sz="2800" dirty="0" smtClean="0">
                <a:latin typeface="Arial"/>
                <a:ea typeface="黑体"/>
                <a:cs typeface="Arial"/>
              </a:rPr>
              <a:t>小区环境</a:t>
            </a:r>
            <a:r>
              <a:rPr lang="en-US" altLang="zh-CN" sz="2800" dirty="0" smtClean="0">
                <a:latin typeface="Arial"/>
                <a:ea typeface="黑体"/>
                <a:cs typeface="Arial"/>
              </a:rPr>
              <a:t>)</a:t>
            </a:r>
            <a:endParaRPr lang="en-US" sz="2800" dirty="0"/>
          </a:p>
        </p:txBody>
      </p:sp>
      <p:cxnSp>
        <p:nvCxnSpPr>
          <p:cNvPr id="14" name="Straight Arrow Connector 13"/>
          <p:cNvCxnSpPr/>
          <p:nvPr/>
        </p:nvCxnSpPr>
        <p:spPr>
          <a:xfrm>
            <a:off x="4038602" y="3493294"/>
            <a:ext cx="1219200" cy="0"/>
          </a:xfrm>
          <a:prstGeom prst="straightConnector1">
            <a:avLst/>
          </a:prstGeom>
          <a:ln w="571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038602" y="5322094"/>
            <a:ext cx="1219200" cy="0"/>
          </a:xfrm>
          <a:prstGeom prst="straightConnector1">
            <a:avLst/>
          </a:prstGeom>
          <a:ln w="571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867402" y="2817676"/>
            <a:ext cx="3505200" cy="523220"/>
          </a:xfrm>
          <a:prstGeom prst="rect">
            <a:avLst/>
          </a:prstGeom>
        </p:spPr>
        <p:txBody>
          <a:bodyPr wrap="square">
            <a:spAutoFit/>
          </a:bodyPr>
          <a:lstStyle/>
          <a:p>
            <a:r>
              <a:rPr lang="en-US" altLang="zh-CN" sz="2800" b="1" dirty="0" smtClean="0">
                <a:solidFill>
                  <a:srgbClr val="3366FF"/>
                </a:solidFill>
                <a:latin typeface="Arial"/>
                <a:ea typeface="黑体"/>
                <a:cs typeface="Arial"/>
              </a:rPr>
              <a:t>W*</a:t>
            </a:r>
            <a:r>
              <a:rPr lang="en-US" altLang="zh-CN" sz="2800" b="1" baseline="-25000" dirty="0" smtClean="0">
                <a:solidFill>
                  <a:srgbClr val="3366FF"/>
                </a:solidFill>
                <a:latin typeface="Arial"/>
                <a:ea typeface="黑体"/>
                <a:cs typeface="Arial"/>
              </a:rPr>
              <a:t>1</a:t>
            </a:r>
            <a:r>
              <a:rPr lang="zh-CN" altLang="zh-CN" sz="2800" b="1" dirty="0" smtClean="0">
                <a:solidFill>
                  <a:srgbClr val="000000"/>
                </a:solidFill>
                <a:latin typeface="Arial"/>
                <a:ea typeface="黑体"/>
                <a:cs typeface="Arial"/>
              </a:rPr>
              <a:t>=</a:t>
            </a:r>
            <a:r>
              <a:rPr lang="en-US" altLang="zh-CN" sz="2800" b="1" dirty="0" smtClean="0">
                <a:solidFill>
                  <a:srgbClr val="FF0000"/>
                </a:solidFill>
                <a:latin typeface="Arial"/>
                <a:ea typeface="黑体"/>
                <a:cs typeface="Arial"/>
              </a:rPr>
              <a:t>W</a:t>
            </a:r>
            <a:r>
              <a:rPr lang="en-US" altLang="zh-CN" sz="2800" b="1" baseline="-25000" dirty="0" smtClean="0">
                <a:solidFill>
                  <a:srgbClr val="FF0000"/>
                </a:solidFill>
                <a:latin typeface="Arial"/>
                <a:ea typeface="黑体"/>
                <a:cs typeface="Arial"/>
              </a:rPr>
              <a:t>1</a:t>
            </a:r>
            <a:r>
              <a:rPr lang="zh-CN" altLang="zh-CN" sz="2800" b="1" dirty="0">
                <a:solidFill>
                  <a:srgbClr val="000000"/>
                </a:solidFill>
                <a:latin typeface="Arial"/>
                <a:ea typeface="黑体"/>
                <a:cs typeface="Arial"/>
              </a:rPr>
              <a:t>+</a:t>
            </a:r>
            <a:r>
              <a:rPr lang="zh-CN" altLang="en-US" sz="2800" b="1" dirty="0" smtClean="0">
                <a:solidFill>
                  <a:srgbClr val="000000"/>
                </a:solidFill>
                <a:latin typeface="Arial"/>
                <a:ea typeface="黑体"/>
                <a:cs typeface="Arial"/>
              </a:rPr>
              <a:t>地段*</a:t>
            </a:r>
            <a:r>
              <a:rPr lang="en-US" altLang="zh-CN" sz="2800" b="1" dirty="0" smtClean="0">
                <a:solidFill>
                  <a:srgbClr val="000000"/>
                </a:solidFill>
                <a:latin typeface="Arial"/>
                <a:ea typeface="黑体"/>
                <a:cs typeface="Arial"/>
              </a:rPr>
              <a:t>(1-y</a:t>
            </a:r>
            <a:r>
              <a:rPr lang="en-US" altLang="zh-CN" sz="2800" b="1" dirty="0">
                <a:solidFill>
                  <a:srgbClr val="000000"/>
                </a:solidFill>
                <a:latin typeface="Arial"/>
                <a:ea typeface="黑体"/>
                <a:cs typeface="Arial"/>
              </a:rPr>
              <a:t>)</a:t>
            </a:r>
            <a:endParaRPr lang="en-US" sz="2800" dirty="0">
              <a:solidFill>
                <a:srgbClr val="000000"/>
              </a:solidFill>
            </a:endParaRPr>
          </a:p>
        </p:txBody>
      </p:sp>
      <p:sp>
        <p:nvSpPr>
          <p:cNvPr id="24" name="Rectangle 23"/>
          <p:cNvSpPr/>
          <p:nvPr/>
        </p:nvSpPr>
        <p:spPr>
          <a:xfrm>
            <a:off x="5867402" y="5093494"/>
            <a:ext cx="3505200" cy="523220"/>
          </a:xfrm>
          <a:prstGeom prst="rect">
            <a:avLst/>
          </a:prstGeom>
        </p:spPr>
        <p:txBody>
          <a:bodyPr wrap="square">
            <a:spAutoFit/>
          </a:bodyPr>
          <a:lstStyle/>
          <a:p>
            <a:r>
              <a:rPr lang="en-US" altLang="zh-CN" sz="2800" b="1" dirty="0" smtClean="0">
                <a:solidFill>
                  <a:srgbClr val="3366FF"/>
                </a:solidFill>
                <a:latin typeface="Arial"/>
                <a:ea typeface="黑体"/>
                <a:cs typeface="Arial"/>
              </a:rPr>
              <a:t>W*</a:t>
            </a:r>
            <a:r>
              <a:rPr lang="en-US" altLang="zh-CN" sz="2800" b="1" baseline="-25000" dirty="0" smtClean="0">
                <a:solidFill>
                  <a:srgbClr val="3366FF"/>
                </a:solidFill>
                <a:latin typeface="Arial"/>
                <a:ea typeface="黑体"/>
                <a:cs typeface="Arial"/>
              </a:rPr>
              <a:t>1</a:t>
            </a:r>
            <a:r>
              <a:rPr lang="zh-CN" altLang="zh-CN" sz="2800" b="1" dirty="0" smtClean="0">
                <a:solidFill>
                  <a:srgbClr val="000000"/>
                </a:solidFill>
                <a:latin typeface="Arial"/>
                <a:ea typeface="黑体"/>
                <a:cs typeface="Arial"/>
              </a:rPr>
              <a:t>=</a:t>
            </a:r>
            <a:r>
              <a:rPr lang="en-US" altLang="zh-CN" sz="2800" b="1" dirty="0" smtClean="0">
                <a:solidFill>
                  <a:srgbClr val="FF0000"/>
                </a:solidFill>
                <a:latin typeface="Arial"/>
                <a:ea typeface="黑体"/>
                <a:cs typeface="Arial"/>
              </a:rPr>
              <a:t>W</a:t>
            </a:r>
            <a:r>
              <a:rPr lang="en-US" altLang="zh-CN" sz="2800" b="1" baseline="-25000" dirty="0" smtClean="0">
                <a:solidFill>
                  <a:srgbClr val="FF0000"/>
                </a:solidFill>
                <a:latin typeface="Arial"/>
                <a:ea typeface="黑体"/>
                <a:cs typeface="Arial"/>
              </a:rPr>
              <a:t>1</a:t>
            </a:r>
            <a:r>
              <a:rPr lang="en-US" altLang="zh-CN" sz="2800" b="1" dirty="0" smtClean="0">
                <a:solidFill>
                  <a:srgbClr val="000000"/>
                </a:solidFill>
                <a:latin typeface="Arial"/>
                <a:ea typeface="黑体"/>
                <a:cs typeface="Arial"/>
              </a:rPr>
              <a:t>-</a:t>
            </a:r>
            <a:r>
              <a:rPr lang="zh-CN" altLang="en-US" sz="2800" b="1" dirty="0" smtClean="0">
                <a:solidFill>
                  <a:srgbClr val="000000"/>
                </a:solidFill>
                <a:latin typeface="Arial"/>
                <a:ea typeface="黑体"/>
                <a:cs typeface="Arial"/>
              </a:rPr>
              <a:t>地段*</a:t>
            </a:r>
            <a:r>
              <a:rPr lang="en-US" altLang="zh-CN" sz="2800" b="1" dirty="0" smtClean="0">
                <a:solidFill>
                  <a:srgbClr val="000000"/>
                </a:solidFill>
                <a:latin typeface="Arial"/>
                <a:ea typeface="黑体"/>
                <a:cs typeface="Arial"/>
              </a:rPr>
              <a:t>y</a:t>
            </a:r>
            <a:endParaRPr lang="en-US" sz="2800" dirty="0">
              <a:solidFill>
                <a:srgbClr val="000000"/>
              </a:solidFill>
            </a:endParaRPr>
          </a:p>
        </p:txBody>
      </p:sp>
      <p:sp>
        <p:nvSpPr>
          <p:cNvPr id="25" name="Rectangle 24"/>
          <p:cNvSpPr/>
          <p:nvPr/>
        </p:nvSpPr>
        <p:spPr>
          <a:xfrm>
            <a:off x="5867402" y="3373162"/>
            <a:ext cx="3505200" cy="523220"/>
          </a:xfrm>
          <a:prstGeom prst="rect">
            <a:avLst/>
          </a:prstGeom>
        </p:spPr>
        <p:txBody>
          <a:bodyPr wrap="square">
            <a:spAutoFit/>
          </a:bodyPr>
          <a:lstStyle/>
          <a:p>
            <a:r>
              <a:rPr lang="en-US" altLang="zh-CN" sz="2800" b="1" dirty="0" smtClean="0">
                <a:solidFill>
                  <a:srgbClr val="3366FF"/>
                </a:solidFill>
                <a:latin typeface="Arial"/>
                <a:ea typeface="黑体"/>
                <a:cs typeface="Arial"/>
              </a:rPr>
              <a:t>W*</a:t>
            </a:r>
            <a:r>
              <a:rPr lang="en-US" altLang="zh-CN" sz="2800" b="1" baseline="-25000" dirty="0" smtClean="0">
                <a:solidFill>
                  <a:srgbClr val="3366FF"/>
                </a:solidFill>
                <a:latin typeface="Arial"/>
                <a:ea typeface="黑体"/>
                <a:cs typeface="Arial"/>
              </a:rPr>
              <a:t>2</a:t>
            </a:r>
            <a:r>
              <a:rPr lang="zh-CN" altLang="zh-CN" sz="2800" b="1" dirty="0" smtClean="0">
                <a:solidFill>
                  <a:srgbClr val="000000"/>
                </a:solidFill>
                <a:latin typeface="Arial"/>
                <a:ea typeface="黑体"/>
                <a:cs typeface="Arial"/>
              </a:rPr>
              <a:t>=</a:t>
            </a:r>
            <a:r>
              <a:rPr lang="en-US" altLang="zh-CN" sz="2800" b="1" dirty="0" smtClean="0">
                <a:solidFill>
                  <a:srgbClr val="FF0000"/>
                </a:solidFill>
                <a:latin typeface="Arial"/>
                <a:ea typeface="黑体"/>
                <a:cs typeface="Arial"/>
              </a:rPr>
              <a:t>W</a:t>
            </a:r>
            <a:r>
              <a:rPr lang="en-US" altLang="zh-CN" sz="2800" b="1" baseline="-25000" dirty="0" smtClean="0">
                <a:solidFill>
                  <a:srgbClr val="FF0000"/>
                </a:solidFill>
                <a:latin typeface="Arial"/>
                <a:ea typeface="黑体"/>
                <a:cs typeface="Arial"/>
              </a:rPr>
              <a:t>2</a:t>
            </a:r>
            <a:r>
              <a:rPr lang="zh-CN" altLang="zh-CN" sz="2800" b="1" dirty="0" smtClean="0">
                <a:solidFill>
                  <a:srgbClr val="000000"/>
                </a:solidFill>
                <a:latin typeface="Arial"/>
                <a:ea typeface="黑体"/>
                <a:cs typeface="Arial"/>
              </a:rPr>
              <a:t>+</a:t>
            </a:r>
            <a:r>
              <a:rPr lang="zh-CN" altLang="en-US" sz="2800" b="1" dirty="0" smtClean="0">
                <a:solidFill>
                  <a:srgbClr val="000000"/>
                </a:solidFill>
                <a:latin typeface="Arial"/>
                <a:ea typeface="黑体"/>
                <a:cs typeface="Arial"/>
              </a:rPr>
              <a:t>装修*</a:t>
            </a:r>
            <a:r>
              <a:rPr lang="en-US" altLang="zh-CN" sz="2800" b="1" dirty="0" smtClean="0">
                <a:solidFill>
                  <a:srgbClr val="000000"/>
                </a:solidFill>
                <a:latin typeface="Arial"/>
                <a:ea typeface="黑体"/>
                <a:cs typeface="Arial"/>
              </a:rPr>
              <a:t>(1-y</a:t>
            </a:r>
            <a:r>
              <a:rPr lang="en-US" altLang="zh-CN" sz="2800" b="1" dirty="0">
                <a:solidFill>
                  <a:srgbClr val="000000"/>
                </a:solidFill>
                <a:latin typeface="Arial"/>
                <a:ea typeface="黑体"/>
                <a:cs typeface="Arial"/>
              </a:rPr>
              <a:t>)</a:t>
            </a:r>
            <a:endParaRPr lang="en-US" sz="2800" dirty="0">
              <a:solidFill>
                <a:srgbClr val="000000"/>
              </a:solidFill>
            </a:endParaRPr>
          </a:p>
        </p:txBody>
      </p:sp>
      <p:sp>
        <p:nvSpPr>
          <p:cNvPr id="26" name="Rectangle 25"/>
          <p:cNvSpPr/>
          <p:nvPr/>
        </p:nvSpPr>
        <p:spPr>
          <a:xfrm>
            <a:off x="5867402" y="3896380"/>
            <a:ext cx="3505200" cy="523220"/>
          </a:xfrm>
          <a:prstGeom prst="rect">
            <a:avLst/>
          </a:prstGeom>
        </p:spPr>
        <p:txBody>
          <a:bodyPr wrap="square">
            <a:spAutoFit/>
          </a:bodyPr>
          <a:lstStyle/>
          <a:p>
            <a:r>
              <a:rPr lang="en-US" altLang="zh-CN" sz="2800" dirty="0" smtClean="0">
                <a:solidFill>
                  <a:srgbClr val="000000"/>
                </a:solidFill>
              </a:rPr>
              <a:t>……</a:t>
            </a:r>
            <a:endParaRPr lang="en-US" sz="2800" dirty="0">
              <a:solidFill>
                <a:srgbClr val="000000"/>
              </a:solidFill>
            </a:endParaRPr>
          </a:p>
        </p:txBody>
      </p:sp>
      <p:sp>
        <p:nvSpPr>
          <p:cNvPr id="28" name="Rectangle 27"/>
          <p:cNvSpPr/>
          <p:nvPr/>
        </p:nvSpPr>
        <p:spPr>
          <a:xfrm>
            <a:off x="5943600" y="5648980"/>
            <a:ext cx="3505200" cy="523220"/>
          </a:xfrm>
          <a:prstGeom prst="rect">
            <a:avLst/>
          </a:prstGeom>
        </p:spPr>
        <p:txBody>
          <a:bodyPr wrap="square">
            <a:spAutoFit/>
          </a:bodyPr>
          <a:lstStyle/>
          <a:p>
            <a:r>
              <a:rPr lang="en-US" altLang="zh-CN" sz="2800" dirty="0" smtClean="0">
                <a:solidFill>
                  <a:srgbClr val="000000"/>
                </a:solidFill>
              </a:rPr>
              <a:t>……</a:t>
            </a:r>
            <a:endParaRPr lang="en-US" sz="2800" dirty="0">
              <a:solidFill>
                <a:srgbClr val="000000"/>
              </a:solidFill>
            </a:endParaRPr>
          </a:p>
        </p:txBody>
      </p:sp>
      <p:sp>
        <p:nvSpPr>
          <p:cNvPr id="29" name="Rectangle 28"/>
          <p:cNvSpPr/>
          <p:nvPr/>
        </p:nvSpPr>
        <p:spPr>
          <a:xfrm>
            <a:off x="1143000" y="2677180"/>
            <a:ext cx="1600200" cy="523220"/>
          </a:xfrm>
          <a:prstGeom prst="rect">
            <a:avLst/>
          </a:prstGeom>
        </p:spPr>
        <p:txBody>
          <a:bodyPr wrap="square">
            <a:spAutoFit/>
          </a:bodyPr>
          <a:lstStyle/>
          <a:p>
            <a:r>
              <a:rPr lang="zh-CN" altLang="en-US" sz="2800" dirty="0" smtClean="0">
                <a:solidFill>
                  <a:srgbClr val="FF0000"/>
                </a:solidFill>
                <a:latin typeface="黑体"/>
                <a:ea typeface="黑体"/>
                <a:cs typeface="黑体"/>
              </a:rPr>
              <a:t>正样本</a:t>
            </a:r>
            <a:endParaRPr lang="en-US" sz="2800" dirty="0">
              <a:solidFill>
                <a:srgbClr val="FF0000"/>
              </a:solidFill>
              <a:latin typeface="黑体"/>
              <a:ea typeface="黑体"/>
              <a:cs typeface="黑体"/>
            </a:endParaRPr>
          </a:p>
        </p:txBody>
      </p:sp>
      <p:sp>
        <p:nvSpPr>
          <p:cNvPr id="30" name="Rectangle 29"/>
          <p:cNvSpPr/>
          <p:nvPr/>
        </p:nvSpPr>
        <p:spPr>
          <a:xfrm>
            <a:off x="1143000" y="4353580"/>
            <a:ext cx="1600200" cy="523220"/>
          </a:xfrm>
          <a:prstGeom prst="rect">
            <a:avLst/>
          </a:prstGeom>
        </p:spPr>
        <p:txBody>
          <a:bodyPr wrap="square">
            <a:spAutoFit/>
          </a:bodyPr>
          <a:lstStyle/>
          <a:p>
            <a:r>
              <a:rPr lang="zh-CN" altLang="en-US" sz="2800" dirty="0" smtClean="0">
                <a:solidFill>
                  <a:srgbClr val="FF0000"/>
                </a:solidFill>
                <a:latin typeface="黑体"/>
                <a:ea typeface="黑体"/>
                <a:cs typeface="黑体"/>
              </a:rPr>
              <a:t>负样本</a:t>
            </a:r>
            <a:endParaRPr lang="en-US" sz="2800" dirty="0">
              <a:solidFill>
                <a:srgbClr val="FF0000"/>
              </a:solidFill>
              <a:latin typeface="黑体"/>
              <a:ea typeface="黑体"/>
              <a:cs typeface="黑体"/>
            </a:endParaRPr>
          </a:p>
        </p:txBody>
      </p:sp>
    </p:spTree>
    <p:extLst>
      <p:ext uri="{BB962C8B-B14F-4D97-AF65-F5344CB8AC3E}">
        <p14:creationId xmlns:p14="http://schemas.microsoft.com/office/powerpoint/2010/main" val="1653682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23" grpId="0"/>
      <p:bldP spid="24" grpId="0"/>
      <p:bldP spid="25" grpId="0"/>
      <p:bldP spid="26" grpId="0"/>
      <p:bldP spid="28" grpId="0"/>
      <p:bldP spid="29"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黑体"/>
                <a:ea typeface="黑体"/>
                <a:cs typeface="黑体"/>
              </a:rPr>
              <a:t>求解机器学习问题的步骤</a:t>
            </a:r>
            <a:endParaRPr lang="en-US" dirty="0">
              <a:latin typeface="黑体"/>
              <a:ea typeface="黑体"/>
              <a:cs typeface="黑体"/>
            </a:endParaRPr>
          </a:p>
        </p:txBody>
      </p:sp>
      <p:sp>
        <p:nvSpPr>
          <p:cNvPr id="3" name="Content Placeholder 2"/>
          <p:cNvSpPr>
            <a:spLocks noGrp="1"/>
          </p:cNvSpPr>
          <p:nvPr>
            <p:ph idx="1"/>
          </p:nvPr>
        </p:nvSpPr>
        <p:spPr/>
        <p:txBody>
          <a:bodyPr/>
          <a:lstStyle/>
          <a:p>
            <a:r>
              <a:rPr lang="zh-CN" altLang="en-US" dirty="0">
                <a:latin typeface="黑体"/>
                <a:ea typeface="黑体"/>
                <a:cs typeface="黑体"/>
              </a:rPr>
              <a:t>特征选择：</a:t>
            </a:r>
            <a:endParaRPr lang="en-US" altLang="zh-CN" dirty="0" smtClean="0">
              <a:latin typeface="黑体"/>
              <a:ea typeface="黑体"/>
              <a:cs typeface="黑体"/>
            </a:endParaRPr>
          </a:p>
          <a:p>
            <a:pPr lvl="1"/>
            <a:r>
              <a:rPr lang="zh-CN" altLang="en-US" dirty="0" smtClean="0">
                <a:latin typeface="黑体"/>
                <a:ea typeface="黑体"/>
                <a:cs typeface="黑体"/>
              </a:rPr>
              <a:t>买房时需要考虑哪些因素？</a:t>
            </a:r>
            <a:endParaRPr lang="en-US" altLang="zh-CN" dirty="0" smtClean="0">
              <a:latin typeface="黑体"/>
              <a:ea typeface="黑体"/>
              <a:cs typeface="黑体"/>
            </a:endParaRPr>
          </a:p>
          <a:p>
            <a:r>
              <a:rPr lang="zh-CN" altLang="en-US" dirty="0">
                <a:latin typeface="黑体"/>
                <a:ea typeface="黑体"/>
                <a:cs typeface="黑体"/>
              </a:rPr>
              <a:t>模型定义：</a:t>
            </a:r>
            <a:endParaRPr lang="en-US" altLang="zh-CN" dirty="0" smtClean="0">
              <a:latin typeface="黑体"/>
              <a:ea typeface="黑体"/>
              <a:cs typeface="黑体"/>
            </a:endParaRPr>
          </a:p>
          <a:p>
            <a:pPr lvl="1"/>
            <a:r>
              <a:rPr lang="zh-CN" altLang="en-US" dirty="0" smtClean="0">
                <a:latin typeface="黑体"/>
                <a:ea typeface="黑体"/>
                <a:cs typeface="黑体"/>
              </a:rPr>
              <a:t>建立</a:t>
            </a:r>
            <a:r>
              <a:rPr lang="zh-CN" altLang="en-US" b="1" dirty="0" smtClean="0">
                <a:solidFill>
                  <a:srgbClr val="3366FF"/>
                </a:solidFill>
                <a:latin typeface="黑体"/>
                <a:ea typeface="黑体"/>
                <a:cs typeface="黑体"/>
              </a:rPr>
              <a:t>特征</a:t>
            </a:r>
            <a:r>
              <a:rPr lang="zh-CN" altLang="en-US" dirty="0" smtClean="0">
                <a:latin typeface="黑体"/>
                <a:ea typeface="黑体"/>
                <a:cs typeface="黑体"/>
              </a:rPr>
              <a:t>与</a:t>
            </a:r>
            <a:r>
              <a:rPr lang="zh-CN" altLang="en-US" b="1" dirty="0" smtClean="0">
                <a:solidFill>
                  <a:srgbClr val="3366FF"/>
                </a:solidFill>
                <a:latin typeface="黑体"/>
                <a:ea typeface="黑体"/>
                <a:cs typeface="黑体"/>
              </a:rPr>
              <a:t>目标求解变量</a:t>
            </a:r>
            <a:r>
              <a:rPr lang="zh-CN" altLang="en-US" dirty="0" smtClean="0">
                <a:latin typeface="黑体"/>
                <a:ea typeface="黑体"/>
                <a:cs typeface="黑体"/>
              </a:rPr>
              <a:t>（买那套房）之间的关系</a:t>
            </a:r>
            <a:endParaRPr lang="en-US" altLang="zh-CN" dirty="0" smtClean="0">
              <a:latin typeface="黑体"/>
              <a:ea typeface="黑体"/>
              <a:cs typeface="黑体"/>
            </a:endParaRPr>
          </a:p>
          <a:p>
            <a:pPr lvl="1"/>
            <a:r>
              <a:rPr lang="zh-CN" altLang="en-US" dirty="0" smtClean="0">
                <a:latin typeface="黑体"/>
                <a:ea typeface="黑体"/>
                <a:cs typeface="黑体"/>
              </a:rPr>
              <a:t>线性模型？神经网络？</a:t>
            </a:r>
            <a:endParaRPr lang="en-US" altLang="zh-CN" dirty="0" smtClean="0">
              <a:latin typeface="黑体"/>
              <a:ea typeface="黑体"/>
              <a:cs typeface="黑体"/>
            </a:endParaRPr>
          </a:p>
          <a:p>
            <a:r>
              <a:rPr lang="zh-CN" altLang="en-US" dirty="0" smtClean="0">
                <a:latin typeface="黑体"/>
                <a:ea typeface="黑体"/>
                <a:cs typeface="黑体"/>
              </a:rPr>
              <a:t>模型学习</a:t>
            </a:r>
            <a:r>
              <a:rPr lang="en-US" altLang="zh-CN" dirty="0">
                <a:latin typeface="黑体"/>
                <a:ea typeface="黑体"/>
                <a:cs typeface="黑体"/>
              </a:rPr>
              <a:t>/</a:t>
            </a:r>
            <a:r>
              <a:rPr lang="zh-CN" altLang="en-US" dirty="0" smtClean="0">
                <a:latin typeface="黑体"/>
                <a:ea typeface="黑体"/>
                <a:cs typeface="黑体"/>
              </a:rPr>
              <a:t>参数估计：</a:t>
            </a:r>
            <a:endParaRPr lang="en-US" altLang="zh-CN" dirty="0" smtClean="0">
              <a:latin typeface="黑体"/>
              <a:ea typeface="黑体"/>
              <a:cs typeface="黑体"/>
            </a:endParaRPr>
          </a:p>
          <a:p>
            <a:pPr lvl="1"/>
            <a:r>
              <a:rPr lang="zh-CN" altLang="en-US" dirty="0" smtClean="0">
                <a:latin typeface="黑体"/>
                <a:ea typeface="黑体"/>
                <a:cs typeface="黑体"/>
              </a:rPr>
              <a:t>利用历史数据</a:t>
            </a:r>
            <a:r>
              <a:rPr lang="zh-CN" altLang="en-US" b="1" dirty="0" smtClean="0">
                <a:solidFill>
                  <a:srgbClr val="3366FF"/>
                </a:solidFill>
                <a:latin typeface="黑体"/>
                <a:ea typeface="黑体"/>
                <a:cs typeface="黑体"/>
              </a:rPr>
              <a:t>教导</a:t>
            </a:r>
            <a:r>
              <a:rPr lang="zh-CN" altLang="en-US" dirty="0" smtClean="0">
                <a:latin typeface="黑体"/>
                <a:ea typeface="黑体"/>
                <a:cs typeface="黑体"/>
              </a:rPr>
              <a:t>模型</a:t>
            </a:r>
            <a:endParaRPr lang="en-US" altLang="zh-CN" dirty="0" smtClean="0">
              <a:latin typeface="黑体"/>
              <a:ea typeface="黑体"/>
              <a:cs typeface="黑体"/>
            </a:endParaRPr>
          </a:p>
        </p:txBody>
      </p:sp>
    </p:spTree>
    <p:extLst>
      <p:ext uri="{BB962C8B-B14F-4D97-AF65-F5344CB8AC3E}">
        <p14:creationId xmlns:p14="http://schemas.microsoft.com/office/powerpoint/2010/main" val="186130641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另一个例子</a:t>
            </a:r>
            <a:r>
              <a:rPr lang="en-US" altLang="zh-CN" dirty="0" smtClean="0">
                <a:latin typeface="黑体"/>
                <a:ea typeface="黑体"/>
                <a:cs typeface="黑体"/>
              </a:rPr>
              <a:t>——</a:t>
            </a:r>
            <a:r>
              <a:rPr lang="zh-CN" altLang="en-US" dirty="0" smtClean="0">
                <a:latin typeface="黑体"/>
                <a:ea typeface="黑体"/>
                <a:cs typeface="黑体"/>
              </a:rPr>
              <a:t>人工智能法官</a:t>
            </a:r>
            <a:endParaRPr lang="en-US" dirty="0">
              <a:latin typeface="黑体"/>
              <a:ea typeface="黑体"/>
              <a:cs typeface="黑体"/>
            </a:endParaRPr>
          </a:p>
        </p:txBody>
      </p:sp>
      <p:pic>
        <p:nvPicPr>
          <p:cNvPr id="4" name="Content Placeholder 3"/>
          <p:cNvPicPr>
            <a:picLocks noGrp="1" noChangeAspect="1"/>
          </p:cNvPicPr>
          <p:nvPr>
            <p:ph idx="1"/>
          </p:nvPr>
        </p:nvPicPr>
        <p:blipFill>
          <a:blip r:embed="rId2"/>
          <a:srcRect l="-42705" r="-42705"/>
          <a:stretch>
            <a:fillRect/>
          </a:stretch>
        </p:blipFill>
        <p:spPr>
          <a:xfrm>
            <a:off x="4953000" y="1524000"/>
            <a:ext cx="6324378" cy="3411012"/>
          </a:xfrm>
        </p:spPr>
      </p:pic>
      <p:sp>
        <p:nvSpPr>
          <p:cNvPr id="5" name="Content Placeholder 2"/>
          <p:cNvSpPr txBox="1">
            <a:spLocks/>
          </p:cNvSpPr>
          <p:nvPr/>
        </p:nvSpPr>
        <p:spPr bwMode="auto">
          <a:xfrm>
            <a:off x="350879" y="1196976"/>
            <a:ext cx="5668921"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dirty="0" smtClean="0">
                <a:latin typeface="黑体"/>
                <a:ea typeface="黑体"/>
                <a:cs typeface="黑体"/>
              </a:rPr>
              <a:t>被告是否需要被关押直至开庭，或者可以先行释放？</a:t>
            </a:r>
            <a:endParaRPr lang="en-US" altLang="zh-CN" dirty="0" smtClean="0">
              <a:latin typeface="黑体"/>
              <a:ea typeface="黑体"/>
              <a:cs typeface="黑体"/>
            </a:endParaRPr>
          </a:p>
          <a:p>
            <a:pPr lvl="1"/>
            <a:r>
              <a:rPr lang="zh-CN" altLang="en-US" dirty="0">
                <a:latin typeface="黑体"/>
                <a:ea typeface="黑体"/>
                <a:cs typeface="黑体"/>
              </a:rPr>
              <a:t>使用人工智能方法代替法官，可以在</a:t>
            </a:r>
            <a:r>
              <a:rPr lang="zh-CN" altLang="en-US" dirty="0">
                <a:solidFill>
                  <a:srgbClr val="3366FF"/>
                </a:solidFill>
                <a:latin typeface="黑体"/>
                <a:ea typeface="黑体"/>
                <a:cs typeface="黑体"/>
              </a:rPr>
              <a:t>保持犯罪率不变</a:t>
            </a:r>
            <a:r>
              <a:rPr lang="zh-CN" altLang="en-US" dirty="0">
                <a:latin typeface="黑体"/>
                <a:ea typeface="黑体"/>
                <a:cs typeface="黑体"/>
              </a:rPr>
              <a:t>的前提下，使</a:t>
            </a:r>
            <a:r>
              <a:rPr lang="en-US" altLang="zh-CN" b="1" dirty="0">
                <a:solidFill>
                  <a:srgbClr val="FF0000"/>
                </a:solidFill>
                <a:latin typeface="黑体"/>
                <a:ea typeface="黑体"/>
                <a:cs typeface="黑体"/>
              </a:rPr>
              <a:t>42%</a:t>
            </a:r>
            <a:r>
              <a:rPr lang="zh-CN" altLang="en-US" dirty="0">
                <a:latin typeface="黑体"/>
                <a:ea typeface="黑体"/>
                <a:cs typeface="黑体"/>
              </a:rPr>
              <a:t>的人免于牢狱之灾</a:t>
            </a:r>
            <a:r>
              <a:rPr lang="en-US" altLang="zh-CN" baseline="30000" dirty="0">
                <a:latin typeface="黑体"/>
                <a:ea typeface="黑体"/>
                <a:cs typeface="黑体"/>
              </a:rPr>
              <a:t>[1</a:t>
            </a:r>
            <a:r>
              <a:rPr lang="en-US" altLang="zh-CN" baseline="30000" dirty="0" smtClean="0">
                <a:latin typeface="黑体"/>
                <a:ea typeface="黑体"/>
                <a:cs typeface="黑体"/>
              </a:rPr>
              <a:t>]</a:t>
            </a:r>
            <a:endParaRPr lang="en-US" altLang="zh-CN" dirty="0" smtClean="0">
              <a:latin typeface="黑体"/>
              <a:ea typeface="黑体"/>
              <a:cs typeface="黑体"/>
            </a:endParaRPr>
          </a:p>
          <a:p>
            <a:pPr lvl="1"/>
            <a:r>
              <a:rPr lang="zh-CN" altLang="en-US" dirty="0" smtClean="0">
                <a:latin typeface="黑体"/>
                <a:ea typeface="黑体"/>
                <a:cs typeface="黑体"/>
              </a:rPr>
              <a:t>核心机器学习问题</a:t>
            </a:r>
            <a:r>
              <a:rPr lang="zh-CN" altLang="en-US" dirty="0">
                <a:latin typeface="黑体"/>
                <a:ea typeface="黑体"/>
                <a:cs typeface="黑体"/>
              </a:rPr>
              <a:t>：</a:t>
            </a:r>
            <a:r>
              <a:rPr lang="zh-CN" altLang="en-US" dirty="0">
                <a:solidFill>
                  <a:srgbClr val="3366FF"/>
                </a:solidFill>
                <a:latin typeface="黑体"/>
                <a:ea typeface="黑体"/>
                <a:cs typeface="黑体"/>
              </a:rPr>
              <a:t>预测一个被告释放后是否会继续犯罪</a:t>
            </a:r>
            <a:r>
              <a:rPr lang="en-US" altLang="zh-CN" dirty="0">
                <a:solidFill>
                  <a:srgbClr val="3366FF"/>
                </a:solidFill>
                <a:latin typeface="黑体"/>
                <a:ea typeface="黑体"/>
                <a:cs typeface="黑体"/>
              </a:rPr>
              <a:t>/</a:t>
            </a:r>
            <a:r>
              <a:rPr lang="zh-CN" altLang="en-US" dirty="0" smtClean="0">
                <a:solidFill>
                  <a:srgbClr val="3366FF"/>
                </a:solidFill>
                <a:latin typeface="黑体"/>
                <a:ea typeface="黑体"/>
                <a:cs typeface="黑体"/>
              </a:rPr>
              <a:t>潜逃</a:t>
            </a:r>
            <a:endParaRPr lang="en-US" altLang="zh-CN" dirty="0" smtClean="0">
              <a:latin typeface="黑体"/>
              <a:ea typeface="黑体"/>
              <a:cs typeface="黑体"/>
            </a:endParaRPr>
          </a:p>
        </p:txBody>
      </p:sp>
      <p:sp>
        <p:nvSpPr>
          <p:cNvPr id="6" name="Rectangle 5"/>
          <p:cNvSpPr/>
          <p:nvPr/>
        </p:nvSpPr>
        <p:spPr>
          <a:xfrm>
            <a:off x="0" y="6396335"/>
            <a:ext cx="9906000" cy="523220"/>
          </a:xfrm>
          <a:prstGeom prst="rect">
            <a:avLst/>
          </a:prstGeom>
          <a:solidFill>
            <a:srgbClr val="FFFFFF"/>
          </a:solidFill>
        </p:spPr>
        <p:txBody>
          <a:bodyPr wrap="square" lIns="180000">
            <a:spAutoFit/>
          </a:bodyPr>
          <a:lstStyle/>
          <a:p>
            <a:r>
              <a:rPr lang="en-US" sz="1400" dirty="0" smtClean="0"/>
              <a:t>[1] </a:t>
            </a:r>
            <a:r>
              <a:rPr lang="en-US" sz="1400" dirty="0"/>
              <a:t>J. Kleinberg, H. </a:t>
            </a:r>
            <a:r>
              <a:rPr lang="en-US" sz="1400" dirty="0" err="1"/>
              <a:t>Lakkaraju</a:t>
            </a:r>
            <a:r>
              <a:rPr lang="en-US" sz="1400" dirty="0"/>
              <a:t>, J. </a:t>
            </a:r>
            <a:r>
              <a:rPr lang="en-US" sz="1400" dirty="0" err="1"/>
              <a:t>Leskovec</a:t>
            </a:r>
            <a:r>
              <a:rPr lang="en-US" sz="1400" dirty="0"/>
              <a:t>, J. Ludwig, S. </a:t>
            </a:r>
            <a:r>
              <a:rPr lang="en-US" sz="1400" dirty="0" err="1"/>
              <a:t>Mullainathan</a:t>
            </a:r>
            <a:r>
              <a:rPr lang="en-US" sz="1400" dirty="0"/>
              <a:t>. Human Decisions and Machine Predictions. NBER Working Paper Number 23180, February 2017.</a:t>
            </a:r>
          </a:p>
        </p:txBody>
      </p:sp>
    </p:spTree>
    <p:extLst>
      <p:ext uri="{BB962C8B-B14F-4D97-AF65-F5344CB8AC3E}">
        <p14:creationId xmlns:p14="http://schemas.microsoft.com/office/powerpoint/2010/main" val="214254982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助教</a:t>
            </a:r>
            <a:endParaRPr lang="en-US" dirty="0"/>
          </a:p>
        </p:txBody>
      </p:sp>
      <p:sp>
        <p:nvSpPr>
          <p:cNvPr id="3" name="Content Placeholder 2"/>
          <p:cNvSpPr>
            <a:spLocks noGrp="1"/>
          </p:cNvSpPr>
          <p:nvPr>
            <p:ph idx="1"/>
          </p:nvPr>
        </p:nvSpPr>
        <p:spPr/>
        <p:txBody>
          <a:bodyPr/>
          <a:lstStyle/>
          <a:p>
            <a:r>
              <a:rPr lang="zh-CN" altLang="en-US" dirty="0" smtClean="0"/>
              <a:t>黄玮</a:t>
            </a:r>
            <a:endParaRPr lang="en-US" altLang="zh-CN" dirty="0" smtClean="0"/>
          </a:p>
          <a:p>
            <a:pPr lvl="1"/>
            <a:r>
              <a:rPr lang="en-US" altLang="zh-CN" dirty="0" smtClean="0">
                <a:latin typeface="Arial" charset="0"/>
                <a:ea typeface="Arial" charset="0"/>
                <a:cs typeface="Arial" charset="0"/>
              </a:rPr>
              <a:t>E-mail:</a:t>
            </a:r>
            <a:r>
              <a:rPr lang="zh-CN" altLang="en-US" dirty="0">
                <a:latin typeface="Arial" charset="0"/>
                <a:ea typeface="Arial" charset="0"/>
                <a:cs typeface="Arial" charset="0"/>
              </a:rPr>
              <a:t> </a:t>
            </a:r>
            <a:r>
              <a:rPr lang="mr-IN" altLang="zh-CN" dirty="0" smtClean="0">
                <a:latin typeface="Arial" charset="0"/>
                <a:ea typeface="Arial" charset="0"/>
                <a:cs typeface="Arial" charset="0"/>
                <a:hlinkClick r:id="rId2"/>
              </a:rPr>
              <a:t>hw19960313@qq.com</a:t>
            </a:r>
            <a:endParaRPr lang="en-US" altLang="zh-CN" dirty="0" smtClean="0">
              <a:latin typeface="Arial" charset="0"/>
              <a:ea typeface="Arial" charset="0"/>
              <a:cs typeface="Arial" charset="0"/>
            </a:endParaRPr>
          </a:p>
          <a:p>
            <a:pPr lvl="1"/>
            <a:r>
              <a:rPr lang="en-US" altLang="zh-CN" dirty="0" smtClean="0">
                <a:latin typeface="Arial" charset="0"/>
                <a:ea typeface="Arial" charset="0"/>
                <a:cs typeface="Arial" charset="0"/>
              </a:rPr>
              <a:t>Phone:</a:t>
            </a:r>
            <a:r>
              <a:rPr lang="zh-CN" altLang="en-US" dirty="0" smtClean="0">
                <a:latin typeface="Arial" charset="0"/>
                <a:ea typeface="Arial" charset="0"/>
                <a:cs typeface="Arial" charset="0"/>
              </a:rPr>
              <a:t> </a:t>
            </a:r>
            <a:r>
              <a:rPr lang="en-US" altLang="zh-CN" dirty="0" smtClean="0">
                <a:latin typeface="Arial" charset="0"/>
                <a:ea typeface="Arial" charset="0"/>
                <a:cs typeface="Arial" charset="0"/>
              </a:rPr>
              <a:t>13296765769</a:t>
            </a:r>
          </a:p>
          <a:p>
            <a:pPr lvl="1"/>
            <a:r>
              <a:rPr lang="en-US" altLang="zh-CN" dirty="0" smtClean="0">
                <a:latin typeface="Arial" charset="0"/>
                <a:ea typeface="Arial" charset="0"/>
                <a:cs typeface="Arial" charset="0"/>
              </a:rPr>
              <a:t>Office:</a:t>
            </a:r>
            <a:r>
              <a:rPr lang="zh-CN" altLang="en-US" dirty="0" smtClean="0">
                <a:latin typeface="Arial" charset="0"/>
                <a:ea typeface="Arial" charset="0"/>
                <a:cs typeface="Arial" charset="0"/>
              </a:rPr>
              <a:t> </a:t>
            </a:r>
            <a:r>
              <a:rPr lang="zh-CN" altLang="en-US" dirty="0" smtClean="0"/>
              <a:t>浙江大学玉泉校区则通楼</a:t>
            </a:r>
            <a:r>
              <a:rPr lang="en-US" altLang="zh-CN" dirty="0" smtClean="0"/>
              <a:t>301</a:t>
            </a:r>
          </a:p>
          <a:p>
            <a:pPr lvl="1"/>
            <a:endParaRPr lang="en-US" dirty="0"/>
          </a:p>
        </p:txBody>
      </p:sp>
    </p:spTree>
    <p:extLst>
      <p:ext uri="{BB962C8B-B14F-4D97-AF65-F5344CB8AC3E}">
        <p14:creationId xmlns:p14="http://schemas.microsoft.com/office/powerpoint/2010/main" val="197707343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黑体"/>
                <a:ea typeface="黑体"/>
                <a:cs typeface="黑体"/>
              </a:rPr>
              <a:t>如何用机器学习解决现实问题?</a:t>
            </a:r>
            <a:endParaRPr lang="en-US" dirty="0">
              <a:latin typeface="黑体"/>
              <a:ea typeface="黑体"/>
              <a:cs typeface="黑体"/>
            </a:endParaRPr>
          </a:p>
        </p:txBody>
      </p:sp>
      <p:sp>
        <p:nvSpPr>
          <p:cNvPr id="3" name="Content Placeholder 2"/>
          <p:cNvSpPr>
            <a:spLocks noGrp="1"/>
          </p:cNvSpPr>
          <p:nvPr>
            <p:ph idx="1"/>
          </p:nvPr>
        </p:nvSpPr>
        <p:spPr/>
        <p:txBody>
          <a:bodyPr/>
          <a:lstStyle/>
          <a:p>
            <a:r>
              <a:rPr lang="zh-CN" altLang="en-US" dirty="0" smtClean="0">
                <a:latin typeface="黑体"/>
                <a:ea typeface="黑体"/>
                <a:cs typeface="黑体"/>
              </a:rPr>
              <a:t>待解决的</a:t>
            </a:r>
            <a:r>
              <a:rPr lang="en-US" dirty="0" smtClean="0">
                <a:latin typeface="黑体"/>
                <a:ea typeface="黑体"/>
                <a:cs typeface="黑体"/>
              </a:rPr>
              <a:t>问题依赖于</a:t>
            </a:r>
            <a:r>
              <a:rPr lang="en-US" b="1" dirty="0" smtClean="0">
                <a:solidFill>
                  <a:srgbClr val="3366FF"/>
                </a:solidFill>
                <a:latin typeface="黑体"/>
                <a:ea typeface="黑体"/>
                <a:cs typeface="黑体"/>
              </a:rPr>
              <a:t>预测</a:t>
            </a:r>
            <a:endParaRPr lang="en-US" altLang="zh-CN" dirty="0" smtClean="0">
              <a:solidFill>
                <a:srgbClr val="000000"/>
              </a:solidFill>
              <a:latin typeface="黑体"/>
              <a:ea typeface="黑体"/>
              <a:cs typeface="黑体"/>
            </a:endParaRPr>
          </a:p>
          <a:p>
            <a:pPr lvl="1"/>
            <a:r>
              <a:rPr lang="zh-CN" altLang="en-US" dirty="0" smtClean="0">
                <a:solidFill>
                  <a:srgbClr val="000000"/>
                </a:solidFill>
                <a:latin typeface="黑体"/>
                <a:ea typeface="黑体"/>
                <a:cs typeface="黑体"/>
              </a:rPr>
              <a:t>发挥机器之所长</a:t>
            </a:r>
            <a:endParaRPr lang="en-US" altLang="zh-CN" dirty="0" smtClean="0">
              <a:solidFill>
                <a:srgbClr val="000000"/>
              </a:solidFill>
              <a:latin typeface="黑体"/>
              <a:ea typeface="黑体"/>
              <a:cs typeface="黑体"/>
            </a:endParaRPr>
          </a:p>
          <a:p>
            <a:pPr lvl="1"/>
            <a:r>
              <a:rPr lang="zh-CN" altLang="en-US" dirty="0" smtClean="0">
                <a:solidFill>
                  <a:srgbClr val="000000"/>
                </a:solidFill>
                <a:latin typeface="黑体"/>
                <a:ea typeface="黑体"/>
                <a:cs typeface="黑体"/>
              </a:rPr>
              <a:t>反例：释放被告会引起什么社会问题？</a:t>
            </a:r>
            <a:r>
              <a:rPr lang="zh-CN" altLang="en-US" b="1" dirty="0" smtClean="0">
                <a:solidFill>
                  <a:srgbClr val="3366FF"/>
                </a:solidFill>
                <a:latin typeface="黑体"/>
                <a:ea typeface="黑体"/>
                <a:cs typeface="黑体"/>
              </a:rPr>
              <a:t>（范围太广）</a:t>
            </a:r>
            <a:endParaRPr lang="en-US" altLang="zh-CN" b="1" dirty="0" smtClean="0">
              <a:solidFill>
                <a:srgbClr val="3366FF"/>
              </a:solidFill>
              <a:latin typeface="黑体"/>
              <a:ea typeface="黑体"/>
              <a:cs typeface="黑体"/>
            </a:endParaRPr>
          </a:p>
          <a:p>
            <a:pPr lvl="1"/>
            <a:r>
              <a:rPr lang="zh-CN" altLang="en-US" dirty="0">
                <a:solidFill>
                  <a:srgbClr val="000000"/>
                </a:solidFill>
                <a:latin typeface="黑体"/>
                <a:ea typeface="黑体"/>
                <a:cs typeface="黑体"/>
              </a:rPr>
              <a:t>正例：被告被释放后是否会潜逃</a:t>
            </a:r>
            <a:r>
              <a:rPr lang="zh-CN" altLang="en-US" dirty="0" smtClean="0">
                <a:solidFill>
                  <a:srgbClr val="000000"/>
                </a:solidFill>
                <a:latin typeface="黑体"/>
                <a:ea typeface="黑体"/>
                <a:cs typeface="黑体"/>
              </a:rPr>
              <a:t>？</a:t>
            </a:r>
            <a:r>
              <a:rPr lang="zh-CN" altLang="zh-CN" b="1" dirty="0" smtClean="0">
                <a:solidFill>
                  <a:srgbClr val="3366FF"/>
                </a:solidFill>
                <a:latin typeface="黑体"/>
                <a:ea typeface="黑体"/>
                <a:cs typeface="黑体"/>
              </a:rPr>
              <a:t>（</a:t>
            </a:r>
            <a:r>
              <a:rPr lang="zh-CN" altLang="en-US" b="1" dirty="0" smtClean="0">
                <a:solidFill>
                  <a:srgbClr val="3366FF"/>
                </a:solidFill>
                <a:latin typeface="黑体"/>
                <a:ea typeface="黑体"/>
                <a:cs typeface="黑体"/>
              </a:rPr>
              <a:t>预测目标明确）</a:t>
            </a:r>
            <a:endParaRPr lang="en-US" b="1" dirty="0" smtClean="0">
              <a:solidFill>
                <a:srgbClr val="3366FF"/>
              </a:solidFill>
              <a:latin typeface="黑体"/>
              <a:ea typeface="黑体"/>
              <a:cs typeface="黑体"/>
            </a:endParaRPr>
          </a:p>
          <a:p>
            <a:endParaRPr lang="en-US" altLang="zh-CN" dirty="0" smtClean="0">
              <a:latin typeface="黑体"/>
              <a:ea typeface="黑体"/>
              <a:cs typeface="黑体"/>
            </a:endParaRPr>
          </a:p>
          <a:p>
            <a:r>
              <a:rPr lang="zh-CN" altLang="en-US" dirty="0" smtClean="0">
                <a:latin typeface="黑体"/>
                <a:ea typeface="黑体"/>
                <a:cs typeface="黑体"/>
              </a:rPr>
              <a:t>预测的结果切实符合问题</a:t>
            </a:r>
            <a:r>
              <a:rPr lang="zh-CN" altLang="en-US" b="1" dirty="0" smtClean="0">
                <a:solidFill>
                  <a:srgbClr val="3366FF"/>
                </a:solidFill>
                <a:latin typeface="黑体"/>
                <a:ea typeface="黑体"/>
                <a:cs typeface="黑体"/>
              </a:rPr>
              <a:t>需求</a:t>
            </a:r>
            <a:endParaRPr lang="en-US" altLang="zh-CN" b="1" dirty="0" smtClean="0">
              <a:solidFill>
                <a:srgbClr val="3366FF"/>
              </a:solidFill>
              <a:latin typeface="黑体"/>
              <a:ea typeface="黑体"/>
              <a:cs typeface="黑体"/>
            </a:endParaRPr>
          </a:p>
          <a:p>
            <a:pPr lvl="1"/>
            <a:r>
              <a:rPr lang="zh-CN" altLang="en-US" dirty="0" smtClean="0">
                <a:latin typeface="黑体"/>
                <a:ea typeface="黑体"/>
                <a:cs typeface="黑体"/>
              </a:rPr>
              <a:t>反例：人类法官不希望重罪被告被释放（如谋杀）</a:t>
            </a:r>
            <a:endParaRPr lang="en-US" altLang="zh-CN" dirty="0" smtClean="0">
              <a:latin typeface="黑体"/>
              <a:ea typeface="黑体"/>
              <a:cs typeface="黑体"/>
            </a:endParaRPr>
          </a:p>
        </p:txBody>
      </p:sp>
    </p:spTree>
    <p:extLst>
      <p:ext uri="{BB962C8B-B14F-4D97-AF65-F5344CB8AC3E}">
        <p14:creationId xmlns:p14="http://schemas.microsoft.com/office/powerpoint/2010/main" val="829166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黑体"/>
                <a:ea typeface="黑体"/>
                <a:cs typeface="黑体"/>
              </a:rPr>
              <a:t>如何用机器学习解决现实问题?</a:t>
            </a:r>
            <a:endParaRPr lang="en-US" dirty="0">
              <a:latin typeface="黑体"/>
              <a:ea typeface="黑体"/>
              <a:cs typeface="黑体"/>
            </a:endParaRPr>
          </a:p>
        </p:txBody>
      </p:sp>
      <p:sp>
        <p:nvSpPr>
          <p:cNvPr id="3" name="Content Placeholder 2"/>
          <p:cNvSpPr>
            <a:spLocks noGrp="1"/>
          </p:cNvSpPr>
          <p:nvPr>
            <p:ph idx="1"/>
          </p:nvPr>
        </p:nvSpPr>
        <p:spPr/>
        <p:txBody>
          <a:bodyPr/>
          <a:lstStyle/>
          <a:p>
            <a:r>
              <a:rPr lang="zh-CN" altLang="en-US" dirty="0">
                <a:latin typeface="黑体"/>
                <a:ea typeface="黑体"/>
                <a:cs typeface="黑体"/>
              </a:rPr>
              <a:t>检查数据产生的</a:t>
            </a:r>
            <a:r>
              <a:rPr lang="zh-CN" altLang="en-US" b="1" dirty="0">
                <a:solidFill>
                  <a:srgbClr val="3366FF"/>
                </a:solidFill>
                <a:latin typeface="黑体"/>
                <a:ea typeface="黑体"/>
                <a:cs typeface="黑体"/>
              </a:rPr>
              <a:t>偏差</a:t>
            </a:r>
            <a:endParaRPr lang="en-US" altLang="zh-CN" b="1" dirty="0">
              <a:solidFill>
                <a:srgbClr val="3366FF"/>
              </a:solidFill>
              <a:latin typeface="黑体"/>
              <a:ea typeface="黑体"/>
              <a:cs typeface="黑体"/>
            </a:endParaRPr>
          </a:p>
          <a:p>
            <a:pPr lvl="1"/>
            <a:r>
              <a:rPr lang="zh-CN" altLang="en-US" dirty="0">
                <a:latin typeface="黑体"/>
                <a:ea typeface="黑体"/>
                <a:cs typeface="黑体"/>
              </a:rPr>
              <a:t>机器是冷酷的，数据代表一切</a:t>
            </a:r>
            <a:endParaRPr lang="en-US" altLang="zh-CN" dirty="0">
              <a:latin typeface="黑体"/>
              <a:ea typeface="黑体"/>
              <a:cs typeface="黑体"/>
            </a:endParaRPr>
          </a:p>
          <a:p>
            <a:pPr lvl="1"/>
            <a:r>
              <a:rPr lang="zh-CN" altLang="en-US" dirty="0">
                <a:latin typeface="黑体"/>
                <a:ea typeface="黑体"/>
                <a:cs typeface="黑体"/>
              </a:rPr>
              <a:t>然而数据本身可能存在偏差，如黑人往往会被判定</a:t>
            </a:r>
            <a:r>
              <a:rPr lang="zh-CN" altLang="en-US" dirty="0" smtClean="0">
                <a:latin typeface="黑体"/>
                <a:ea typeface="黑体"/>
                <a:cs typeface="黑体"/>
              </a:rPr>
              <a:t>拘留</a:t>
            </a:r>
            <a:endParaRPr lang="en-US" altLang="zh-CN" dirty="0" smtClean="0">
              <a:latin typeface="黑体"/>
              <a:ea typeface="黑体"/>
              <a:cs typeface="黑体"/>
            </a:endParaRPr>
          </a:p>
          <a:p>
            <a:pPr lvl="1"/>
            <a:endParaRPr lang="en-US" altLang="zh-CN" dirty="0" smtClean="0">
              <a:latin typeface="黑体"/>
              <a:ea typeface="黑体"/>
              <a:cs typeface="黑体"/>
            </a:endParaRPr>
          </a:p>
          <a:p>
            <a:r>
              <a:rPr lang="zh-CN" altLang="en-US" dirty="0" smtClean="0">
                <a:latin typeface="黑体"/>
                <a:ea typeface="黑体"/>
                <a:cs typeface="黑体"/>
              </a:rPr>
              <a:t>测试算法在其它数据上的</a:t>
            </a:r>
            <a:r>
              <a:rPr lang="zh-CN" altLang="en-US" b="1" dirty="0" smtClean="0">
                <a:solidFill>
                  <a:srgbClr val="3366FF"/>
                </a:solidFill>
                <a:latin typeface="黑体"/>
                <a:ea typeface="黑体"/>
                <a:cs typeface="黑体"/>
              </a:rPr>
              <a:t>可扩展性</a:t>
            </a:r>
            <a:endParaRPr lang="en-US" altLang="zh-CN" b="1" dirty="0" smtClean="0">
              <a:solidFill>
                <a:srgbClr val="3366FF"/>
              </a:solidFill>
              <a:latin typeface="黑体"/>
              <a:ea typeface="黑体"/>
              <a:cs typeface="黑体"/>
            </a:endParaRPr>
          </a:p>
          <a:p>
            <a:pPr lvl="1"/>
            <a:r>
              <a:rPr lang="zh-CN" altLang="en-US" dirty="0" smtClean="0">
                <a:solidFill>
                  <a:srgbClr val="000000"/>
                </a:solidFill>
                <a:latin typeface="黑体"/>
                <a:ea typeface="黑体"/>
                <a:cs typeface="黑体"/>
              </a:rPr>
              <a:t>利用纽约州的审判记录训练得到的模型，在加州是否通用？</a:t>
            </a:r>
            <a:endParaRPr lang="en-US" altLang="zh-CN" dirty="0" smtClean="0">
              <a:solidFill>
                <a:srgbClr val="000000"/>
              </a:solidFill>
              <a:latin typeface="黑体"/>
              <a:ea typeface="黑体"/>
              <a:cs typeface="黑体"/>
            </a:endParaRPr>
          </a:p>
          <a:p>
            <a:pPr lvl="1"/>
            <a:r>
              <a:rPr lang="zh-CN" altLang="en-US" dirty="0" smtClean="0">
                <a:solidFill>
                  <a:srgbClr val="000000"/>
                </a:solidFill>
                <a:latin typeface="黑体"/>
                <a:ea typeface="黑体"/>
                <a:cs typeface="黑体"/>
              </a:rPr>
              <a:t>仅仅依靠释放记录得到的模型，在现实中是否可用？</a:t>
            </a:r>
            <a:endParaRPr lang="en-US" altLang="zh-CN" dirty="0">
              <a:solidFill>
                <a:srgbClr val="000000"/>
              </a:solidFill>
              <a:latin typeface="黑体"/>
              <a:ea typeface="黑体"/>
              <a:cs typeface="黑体"/>
            </a:endParaRPr>
          </a:p>
          <a:p>
            <a:pPr lvl="1"/>
            <a:r>
              <a:rPr lang="zh-CN" altLang="en-US" dirty="0" smtClean="0">
                <a:solidFill>
                  <a:srgbClr val="000000"/>
                </a:solidFill>
                <a:latin typeface="Arial"/>
                <a:ea typeface="黑体"/>
                <a:cs typeface="Arial"/>
              </a:rPr>
              <a:t>测试方法：</a:t>
            </a:r>
            <a:r>
              <a:rPr lang="en-US" altLang="zh-CN" b="1" dirty="0" smtClean="0">
                <a:solidFill>
                  <a:srgbClr val="3366FF"/>
                </a:solidFill>
                <a:latin typeface="Arial"/>
                <a:ea typeface="黑体"/>
                <a:cs typeface="Arial"/>
              </a:rPr>
              <a:t>Randomized</a:t>
            </a:r>
            <a:r>
              <a:rPr lang="zh-CN" altLang="en-US" b="1" dirty="0" smtClean="0">
                <a:solidFill>
                  <a:srgbClr val="3366FF"/>
                </a:solidFill>
                <a:latin typeface="Arial"/>
                <a:ea typeface="黑体"/>
                <a:cs typeface="Arial"/>
              </a:rPr>
              <a:t> </a:t>
            </a:r>
            <a:r>
              <a:rPr lang="en-US" altLang="zh-CN" b="1" dirty="0" smtClean="0">
                <a:solidFill>
                  <a:srgbClr val="3366FF"/>
                </a:solidFill>
                <a:latin typeface="Arial"/>
                <a:ea typeface="黑体"/>
                <a:cs typeface="Arial"/>
              </a:rPr>
              <a:t>controlled</a:t>
            </a:r>
            <a:r>
              <a:rPr lang="zh-CN" altLang="en-US" b="1" dirty="0" smtClean="0">
                <a:solidFill>
                  <a:srgbClr val="3366FF"/>
                </a:solidFill>
                <a:latin typeface="Arial"/>
                <a:ea typeface="黑体"/>
                <a:cs typeface="Arial"/>
              </a:rPr>
              <a:t> </a:t>
            </a:r>
            <a:r>
              <a:rPr lang="en-US" altLang="zh-CN" b="1" dirty="0" smtClean="0">
                <a:solidFill>
                  <a:srgbClr val="3366FF"/>
                </a:solidFill>
                <a:latin typeface="Arial"/>
                <a:ea typeface="黑体"/>
                <a:cs typeface="Arial"/>
              </a:rPr>
              <a:t>test</a:t>
            </a:r>
            <a:endParaRPr lang="en-US" b="1" dirty="0" smtClean="0">
              <a:solidFill>
                <a:srgbClr val="3366FF"/>
              </a:solidFill>
              <a:latin typeface="Arial"/>
              <a:ea typeface="黑体"/>
              <a:cs typeface="Arial"/>
            </a:endParaRPr>
          </a:p>
        </p:txBody>
      </p:sp>
    </p:spTree>
    <p:extLst>
      <p:ext uri="{BB962C8B-B14F-4D97-AF65-F5344CB8AC3E}">
        <p14:creationId xmlns:p14="http://schemas.microsoft.com/office/powerpoint/2010/main" val="776618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linds(horizontal)">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ltLang="zh-CN" dirty="0" smtClean="0"/>
              <a:t>HP:</a:t>
            </a:r>
            <a:r>
              <a:rPr lang="zh-CN" altLang="en-US" dirty="0" smtClean="0"/>
              <a:t> </a:t>
            </a:r>
            <a:r>
              <a:rPr lang="en-US" altLang="zh-CN" dirty="0" smtClean="0"/>
              <a:t>http://</a:t>
            </a:r>
            <a:r>
              <a:rPr lang="en-US" altLang="zh-CN" dirty="0" err="1" smtClean="0"/>
              <a:t>yangy.org</a:t>
            </a:r>
            <a:endParaRPr lang="en-US" dirty="0"/>
          </a:p>
        </p:txBody>
      </p:sp>
      <p:sp>
        <p:nvSpPr>
          <p:cNvPr id="3" name="Title 2"/>
          <p:cNvSpPr>
            <a:spLocks noGrp="1"/>
          </p:cNvSpPr>
          <p:nvPr>
            <p:ph type="ctrTitle"/>
          </p:nvPr>
        </p:nvSpPr>
        <p:spPr/>
        <p:txBody>
          <a:bodyPr/>
          <a:lstStyle/>
          <a:p>
            <a:r>
              <a:rPr lang="en-US" altLang="zh-CN" dirty="0" smtClean="0"/>
              <a:t>Thanks!</a:t>
            </a:r>
            <a:endParaRPr lang="en-US" dirty="0"/>
          </a:p>
        </p:txBody>
      </p:sp>
    </p:spTree>
    <p:extLst>
      <p:ext uri="{BB962C8B-B14F-4D97-AF65-F5344CB8AC3E}">
        <p14:creationId xmlns:p14="http://schemas.microsoft.com/office/powerpoint/2010/main" val="138807006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zh-CN" altLang="en-US" dirty="0" smtClean="0">
                <a:latin typeface="SimHei" charset="-122"/>
                <a:ea typeface="SimHei" charset="-122"/>
                <a:cs typeface="SimHei" charset="-122"/>
              </a:rPr>
              <a:t>课程安排</a:t>
            </a:r>
            <a:endParaRPr lang="en-GB" altLang="zh-CN" dirty="0">
              <a:latin typeface="SimHei" charset="-122"/>
              <a:ea typeface="SimHei" charset="-122"/>
              <a:cs typeface="SimHei" charset="-122"/>
            </a:endParaRPr>
          </a:p>
        </p:txBody>
      </p:sp>
      <p:sp>
        <p:nvSpPr>
          <p:cNvPr id="20" name="内容占位符 19"/>
          <p:cNvSpPr>
            <a:spLocks noGrp="1"/>
          </p:cNvSpPr>
          <p:nvPr>
            <p:ph idx="1"/>
          </p:nvPr>
        </p:nvSpPr>
        <p:spPr>
          <a:xfrm>
            <a:off x="350838" y="1340767"/>
            <a:ext cx="9139237" cy="4785395"/>
          </a:xfrm>
        </p:spPr>
        <p:txBody>
          <a:bodyPr/>
          <a:lstStyle/>
          <a:p>
            <a:r>
              <a:rPr lang="zh-CN" altLang="en-US" sz="2800" dirty="0" smtClean="0"/>
              <a:t>人工智能发展概述</a:t>
            </a:r>
            <a:endParaRPr lang="en-US" altLang="zh-CN" sz="2800" dirty="0" smtClean="0"/>
          </a:p>
          <a:p>
            <a:r>
              <a:rPr lang="zh-CN" altLang="en-US" sz="2800" dirty="0" smtClean="0"/>
              <a:t>社交网络挖掘</a:t>
            </a:r>
            <a:endParaRPr lang="en-US" altLang="zh-CN" sz="2800" dirty="0" smtClean="0"/>
          </a:p>
          <a:p>
            <a:r>
              <a:rPr lang="zh-CN" altLang="en-US" sz="2800" dirty="0"/>
              <a:t>人机对话与问答系统</a:t>
            </a:r>
            <a:endParaRPr lang="zh-CN" altLang="zh-CN" sz="2800" dirty="0"/>
          </a:p>
          <a:p>
            <a:r>
              <a:rPr lang="zh-CN" altLang="en-US" sz="2800" dirty="0" smtClean="0"/>
              <a:t>知识图谱构建</a:t>
            </a:r>
            <a:endParaRPr lang="zh-CN" altLang="zh-CN" sz="2800" dirty="0" smtClean="0"/>
          </a:p>
          <a:p>
            <a:r>
              <a:rPr lang="zh-CN" altLang="en-US" sz="2800" dirty="0" smtClean="0"/>
              <a:t>计算机视觉</a:t>
            </a:r>
            <a:endParaRPr lang="zh-CN" altLang="zh-CN" sz="2800" dirty="0" smtClean="0"/>
          </a:p>
          <a:p>
            <a:r>
              <a:rPr lang="zh-CN" altLang="en-US" sz="2800" dirty="0" smtClean="0"/>
              <a:t>工业界邀请报告</a:t>
            </a:r>
            <a:r>
              <a:rPr lang="en-US" altLang="zh-CN" sz="2800" dirty="0" smtClean="0"/>
              <a:t>1</a:t>
            </a:r>
          </a:p>
          <a:p>
            <a:r>
              <a:rPr lang="zh-CN" altLang="en-US" sz="2800" dirty="0"/>
              <a:t>工业界邀请</a:t>
            </a:r>
            <a:r>
              <a:rPr lang="zh-CN" altLang="en-US" sz="2800" dirty="0" smtClean="0"/>
              <a:t>报告</a:t>
            </a:r>
            <a:r>
              <a:rPr lang="en-US" altLang="zh-CN" sz="2800" dirty="0"/>
              <a:t>2</a:t>
            </a:r>
            <a:endParaRPr lang="en-US" altLang="zh-CN" sz="2800" dirty="0" smtClean="0"/>
          </a:p>
          <a:p>
            <a:r>
              <a:rPr lang="zh-CN" altLang="en-US" sz="2800" dirty="0"/>
              <a:t>工业界邀请</a:t>
            </a:r>
            <a:r>
              <a:rPr lang="zh-CN" altLang="en-US" sz="2800" dirty="0" smtClean="0"/>
              <a:t>报告</a:t>
            </a:r>
            <a:r>
              <a:rPr lang="en-US" altLang="zh-CN" sz="2800" dirty="0" smtClean="0"/>
              <a:t>3</a:t>
            </a:r>
            <a:endParaRPr lang="zh-CN" altLang="zh-CN" sz="2800" dirty="0" smtClean="0"/>
          </a:p>
          <a:p>
            <a:r>
              <a:rPr lang="zh-CN" altLang="en-US" sz="2800" dirty="0" smtClean="0"/>
              <a:t>课程考核</a:t>
            </a:r>
            <a:endParaRPr lang="zh-CN" altLang="en-US" sz="2800" dirty="0"/>
          </a:p>
        </p:txBody>
      </p:sp>
      <p:sp>
        <p:nvSpPr>
          <p:cNvPr id="21" name="Rectangle 6"/>
          <p:cNvSpPr>
            <a:spLocks noChangeArrowheads="1"/>
          </p:cNvSpPr>
          <p:nvPr/>
        </p:nvSpPr>
        <p:spPr bwMode="auto">
          <a:xfrm>
            <a:off x="7351389" y="3454200"/>
            <a:ext cx="1279439"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a:t>Week</a:t>
            </a:r>
            <a:r>
              <a:rPr lang="zh-CN" altLang="en-US" dirty="0"/>
              <a:t> </a:t>
            </a:r>
            <a:r>
              <a:rPr lang="en-US" altLang="zh-CN" dirty="0" smtClean="0"/>
              <a:t>4</a:t>
            </a:r>
            <a:endParaRPr lang="en-US" altLang="zh-CN" dirty="0"/>
          </a:p>
        </p:txBody>
      </p:sp>
      <p:sp>
        <p:nvSpPr>
          <p:cNvPr id="25" name="Rectangle 6"/>
          <p:cNvSpPr>
            <a:spLocks noChangeArrowheads="1"/>
          </p:cNvSpPr>
          <p:nvPr/>
        </p:nvSpPr>
        <p:spPr bwMode="auto">
          <a:xfrm>
            <a:off x="7365520" y="2387400"/>
            <a:ext cx="1265308"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smtClean="0"/>
              <a:t>Week</a:t>
            </a:r>
            <a:r>
              <a:rPr lang="zh-CN" altLang="en-US" dirty="0" smtClean="0"/>
              <a:t> </a:t>
            </a:r>
            <a:r>
              <a:rPr lang="en-US" altLang="zh-CN" dirty="0" smtClean="0"/>
              <a:t>2</a:t>
            </a:r>
            <a:endParaRPr lang="en-US" altLang="zh-CN" dirty="0"/>
          </a:p>
        </p:txBody>
      </p:sp>
      <p:sp>
        <p:nvSpPr>
          <p:cNvPr id="26" name="Rectangle 6"/>
          <p:cNvSpPr>
            <a:spLocks noChangeArrowheads="1"/>
          </p:cNvSpPr>
          <p:nvPr/>
        </p:nvSpPr>
        <p:spPr bwMode="auto">
          <a:xfrm>
            <a:off x="7365520" y="2920800"/>
            <a:ext cx="1265308"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a:t>Week</a:t>
            </a:r>
            <a:r>
              <a:rPr lang="zh-CN" altLang="en-US" dirty="0"/>
              <a:t> </a:t>
            </a:r>
            <a:r>
              <a:rPr lang="en-US" altLang="zh-CN" dirty="0" smtClean="0"/>
              <a:t>3</a:t>
            </a:r>
            <a:endParaRPr lang="en-US" altLang="zh-CN" dirty="0"/>
          </a:p>
        </p:txBody>
      </p:sp>
      <p:sp>
        <p:nvSpPr>
          <p:cNvPr id="32" name="Rectangle 6"/>
          <p:cNvSpPr>
            <a:spLocks noChangeArrowheads="1"/>
          </p:cNvSpPr>
          <p:nvPr/>
        </p:nvSpPr>
        <p:spPr bwMode="auto">
          <a:xfrm>
            <a:off x="7348677" y="5587800"/>
            <a:ext cx="1296144"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a:t>Week</a:t>
            </a:r>
            <a:r>
              <a:rPr lang="zh-CN" altLang="en-US" dirty="0"/>
              <a:t> </a:t>
            </a:r>
            <a:r>
              <a:rPr lang="en-US" altLang="zh-CN" dirty="0" smtClean="0"/>
              <a:t>8</a:t>
            </a:r>
            <a:endParaRPr lang="en-US" altLang="zh-CN" dirty="0"/>
          </a:p>
        </p:txBody>
      </p:sp>
      <p:sp>
        <p:nvSpPr>
          <p:cNvPr id="16" name="Rectangle 6"/>
          <p:cNvSpPr>
            <a:spLocks noChangeArrowheads="1"/>
          </p:cNvSpPr>
          <p:nvPr/>
        </p:nvSpPr>
        <p:spPr bwMode="auto">
          <a:xfrm>
            <a:off x="7348677" y="5054400"/>
            <a:ext cx="1282151"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a:t>Week</a:t>
            </a:r>
            <a:r>
              <a:rPr lang="zh-CN" altLang="en-US" dirty="0"/>
              <a:t> </a:t>
            </a:r>
            <a:r>
              <a:rPr lang="en-US" altLang="zh-CN" dirty="0" smtClean="0"/>
              <a:t>7</a:t>
            </a:r>
            <a:endParaRPr lang="en-US" altLang="zh-CN" dirty="0"/>
          </a:p>
        </p:txBody>
      </p:sp>
      <p:sp>
        <p:nvSpPr>
          <p:cNvPr id="17" name="Rectangle 6"/>
          <p:cNvSpPr>
            <a:spLocks noChangeArrowheads="1"/>
          </p:cNvSpPr>
          <p:nvPr/>
        </p:nvSpPr>
        <p:spPr bwMode="auto">
          <a:xfrm>
            <a:off x="7362670" y="1538822"/>
            <a:ext cx="1268158" cy="594778"/>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smtClean="0"/>
              <a:t>Week</a:t>
            </a:r>
            <a:r>
              <a:rPr lang="zh-CN" altLang="en-US" dirty="0" smtClean="0"/>
              <a:t> </a:t>
            </a:r>
            <a:r>
              <a:rPr lang="en-US" altLang="zh-CN" dirty="0" smtClean="0"/>
              <a:t>1</a:t>
            </a:r>
            <a:endParaRPr lang="en-US" altLang="zh-CN" dirty="0"/>
          </a:p>
        </p:txBody>
      </p:sp>
      <p:sp>
        <p:nvSpPr>
          <p:cNvPr id="19" name="Rectangle 6"/>
          <p:cNvSpPr>
            <a:spLocks noChangeArrowheads="1"/>
          </p:cNvSpPr>
          <p:nvPr/>
        </p:nvSpPr>
        <p:spPr bwMode="auto">
          <a:xfrm>
            <a:off x="7362671" y="4521000"/>
            <a:ext cx="1268158"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a:t>Week</a:t>
            </a:r>
            <a:r>
              <a:rPr lang="zh-CN" altLang="en-US" dirty="0"/>
              <a:t> </a:t>
            </a:r>
            <a:r>
              <a:rPr lang="en-US" altLang="zh-CN" dirty="0" smtClean="0"/>
              <a:t>6</a:t>
            </a:r>
            <a:endParaRPr lang="en-US" altLang="zh-CN" dirty="0"/>
          </a:p>
        </p:txBody>
      </p:sp>
      <p:sp>
        <p:nvSpPr>
          <p:cNvPr id="24" name="Rectangle 6"/>
          <p:cNvSpPr>
            <a:spLocks noChangeArrowheads="1"/>
          </p:cNvSpPr>
          <p:nvPr/>
        </p:nvSpPr>
        <p:spPr bwMode="auto">
          <a:xfrm>
            <a:off x="7356558" y="3987600"/>
            <a:ext cx="1274270" cy="432000"/>
          </a:xfrm>
          <a:prstGeom prst="rect">
            <a:avLst/>
          </a:prstGeom>
          <a:solidFill>
            <a:srgbClr val="FFCCCC"/>
          </a:solidFill>
          <a:ln w="9525">
            <a:solidFill>
              <a:schemeClr val="tx1"/>
            </a:solidFill>
            <a:miter lim="800000"/>
            <a:headEnd/>
            <a:tailEnd/>
          </a:ln>
        </p:spPr>
        <p:txBody>
          <a:bodyPr lIns="18000" rIns="18000" anchor="ctr"/>
          <a:lstStyle/>
          <a:p>
            <a:pPr algn="ctr"/>
            <a:r>
              <a:rPr lang="en-US" altLang="zh-CN" dirty="0"/>
              <a:t>Week</a:t>
            </a:r>
            <a:r>
              <a:rPr lang="zh-CN" altLang="en-US" dirty="0"/>
              <a:t> </a:t>
            </a:r>
            <a:r>
              <a:rPr lang="en-US" altLang="zh-CN" dirty="0" smtClean="0"/>
              <a:t>5</a:t>
            </a:r>
            <a:endParaRPr lang="en-US" altLang="zh-CN" dirty="0"/>
          </a:p>
        </p:txBody>
      </p:sp>
      <p:cxnSp>
        <p:nvCxnSpPr>
          <p:cNvPr id="27" name="直接箭头连接符 33"/>
          <p:cNvCxnSpPr/>
          <p:nvPr/>
        </p:nvCxnSpPr>
        <p:spPr>
          <a:xfrm>
            <a:off x="4495800" y="1473000"/>
            <a:ext cx="2590800" cy="26413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33"/>
          <p:cNvCxnSpPr/>
          <p:nvPr/>
        </p:nvCxnSpPr>
        <p:spPr>
          <a:xfrm flipV="1">
            <a:off x="4495800" y="1953130"/>
            <a:ext cx="2590800" cy="21600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19605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SimHei" charset="-122"/>
                <a:ea typeface="SimHei" charset="-122"/>
                <a:cs typeface="SimHei" charset="-122"/>
              </a:rPr>
              <a:t>课程目标</a:t>
            </a:r>
            <a:endParaRPr lang="en-US" dirty="0">
              <a:latin typeface="SimHei" charset="-122"/>
              <a:ea typeface="SimHei" charset="-122"/>
              <a:cs typeface="SimHei" charset="-122"/>
            </a:endParaRPr>
          </a:p>
        </p:txBody>
      </p:sp>
      <p:pic>
        <p:nvPicPr>
          <p:cNvPr id="4" name="Picture 3"/>
          <p:cNvPicPr>
            <a:picLocks noChangeAspect="1"/>
          </p:cNvPicPr>
          <p:nvPr/>
        </p:nvPicPr>
        <p:blipFill>
          <a:blip r:embed="rId2"/>
          <a:stretch>
            <a:fillRect/>
          </a:stretch>
        </p:blipFill>
        <p:spPr>
          <a:xfrm>
            <a:off x="2" y="2057400"/>
            <a:ext cx="9906000" cy="3070860"/>
          </a:xfrm>
          <a:prstGeom prst="rect">
            <a:avLst/>
          </a:prstGeom>
        </p:spPr>
      </p:pic>
    </p:spTree>
    <p:extLst>
      <p:ext uri="{BB962C8B-B14F-4D97-AF65-F5344CB8AC3E}">
        <p14:creationId xmlns:p14="http://schemas.microsoft.com/office/powerpoint/2010/main" val="24283204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课程结束后</a:t>
            </a:r>
            <a:r>
              <a:rPr lang="en-US" altLang="zh-CN" dirty="0" smtClean="0"/>
              <a:t>……</a:t>
            </a:r>
            <a:endParaRPr lang="en-US" dirty="0"/>
          </a:p>
        </p:txBody>
      </p:sp>
      <p:pic>
        <p:nvPicPr>
          <p:cNvPr id="4" name="Picture 3"/>
          <p:cNvPicPr>
            <a:picLocks noChangeAspect="1"/>
          </p:cNvPicPr>
          <p:nvPr/>
        </p:nvPicPr>
        <p:blipFill>
          <a:blip r:embed="rId2"/>
          <a:stretch>
            <a:fillRect/>
          </a:stretch>
        </p:blipFill>
        <p:spPr>
          <a:xfrm>
            <a:off x="6929" y="1025994"/>
            <a:ext cx="9906000" cy="5804297"/>
          </a:xfrm>
          <a:prstGeom prst="rect">
            <a:avLst/>
          </a:prstGeom>
        </p:spPr>
      </p:pic>
    </p:spTree>
    <p:extLst>
      <p:ext uri="{BB962C8B-B14F-4D97-AF65-F5344CB8AC3E}">
        <p14:creationId xmlns:p14="http://schemas.microsoft.com/office/powerpoint/2010/main" val="85785155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altLang="zh-CN" dirty="0" smtClean="0"/>
              <a:t>We</a:t>
            </a:r>
            <a:r>
              <a:rPr lang="zh-CN" altLang="en-US" dirty="0" smtClean="0"/>
              <a:t> </a:t>
            </a:r>
            <a:r>
              <a:rPr lang="en-US" altLang="zh-CN" dirty="0" smtClean="0"/>
              <a:t>are</a:t>
            </a:r>
            <a:r>
              <a:rPr lang="zh-CN" altLang="en-US" dirty="0" smtClean="0"/>
              <a:t> </a:t>
            </a:r>
            <a:r>
              <a:rPr lang="en-US" altLang="zh-CN" dirty="0" smtClean="0"/>
              <a:t>able</a:t>
            </a:r>
            <a:r>
              <a:rPr lang="zh-CN" altLang="en-US" dirty="0" smtClean="0"/>
              <a:t> </a:t>
            </a:r>
            <a:r>
              <a:rPr lang="en-US" altLang="zh-CN" dirty="0" smtClean="0"/>
              <a:t>to</a:t>
            </a:r>
            <a:r>
              <a:rPr lang="zh-CN" altLang="en-US" dirty="0" smtClean="0"/>
              <a:t> </a:t>
            </a:r>
            <a:r>
              <a:rPr lang="en-US" altLang="zh-CN" dirty="0" smtClean="0"/>
              <a:t>identify</a:t>
            </a:r>
            <a:r>
              <a:rPr lang="zh-CN" altLang="en-US" dirty="0" smtClean="0"/>
              <a:t> </a:t>
            </a:r>
            <a:r>
              <a:rPr lang="en-US" altLang="zh-CN" dirty="0" smtClean="0"/>
              <a:t>important</a:t>
            </a:r>
            <a:r>
              <a:rPr lang="zh-CN" altLang="en-US" dirty="0" smtClean="0"/>
              <a:t> </a:t>
            </a:r>
            <a:r>
              <a:rPr lang="en-US" altLang="zh-CN" dirty="0" smtClean="0"/>
              <a:t>AI</a:t>
            </a:r>
            <a:r>
              <a:rPr lang="zh-CN" altLang="en-US" dirty="0" smtClean="0"/>
              <a:t> </a:t>
            </a:r>
            <a:r>
              <a:rPr lang="en-US" altLang="zh-CN" dirty="0" smtClean="0"/>
              <a:t>problems</a:t>
            </a:r>
            <a:r>
              <a:rPr lang="zh-CN" altLang="en-US" dirty="0" smtClean="0"/>
              <a:t> </a:t>
            </a:r>
            <a:r>
              <a:rPr lang="en-US" altLang="zh-CN" dirty="0" smtClean="0"/>
              <a:t>and</a:t>
            </a:r>
            <a:r>
              <a:rPr lang="zh-CN" altLang="en-US" dirty="0" smtClean="0"/>
              <a:t> </a:t>
            </a:r>
            <a:r>
              <a:rPr lang="en-US" altLang="zh-CN" dirty="0" smtClean="0"/>
              <a:t>put</a:t>
            </a:r>
            <a:r>
              <a:rPr lang="zh-CN" altLang="en-US" dirty="0" smtClean="0"/>
              <a:t> </a:t>
            </a:r>
            <a:r>
              <a:rPr lang="en-US" altLang="zh-CN" dirty="0" smtClean="0"/>
              <a:t>efforts</a:t>
            </a:r>
            <a:r>
              <a:rPr lang="zh-CN" altLang="en-US" dirty="0" smtClean="0"/>
              <a:t> </a:t>
            </a:r>
            <a:r>
              <a:rPr lang="en-US" altLang="zh-CN" dirty="0" smtClean="0"/>
              <a:t>into.</a:t>
            </a:r>
            <a:endParaRPr lang="en-US" dirty="0"/>
          </a:p>
        </p:txBody>
      </p:sp>
    </p:spTree>
    <p:extLst>
      <p:ext uri="{BB962C8B-B14F-4D97-AF65-F5344CB8AC3E}">
        <p14:creationId xmlns:p14="http://schemas.microsoft.com/office/powerpoint/2010/main" val="151727153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Arial" charset="0"/>
                <a:ea typeface="Arial" charset="0"/>
                <a:cs typeface="Arial" charset="0"/>
              </a:rPr>
              <a:t>Big</a:t>
            </a:r>
            <a:r>
              <a:rPr kumimoji="1" lang="zh-CN" altLang="en-US" dirty="0" smtClean="0">
                <a:latin typeface="Arial" charset="0"/>
                <a:ea typeface="Arial" charset="0"/>
                <a:cs typeface="Arial" charset="0"/>
              </a:rPr>
              <a:t> </a:t>
            </a:r>
            <a:r>
              <a:rPr kumimoji="1" lang="en-US" altLang="zh-CN" dirty="0" smtClean="0">
                <a:latin typeface="Arial" charset="0"/>
                <a:ea typeface="Arial" charset="0"/>
                <a:cs typeface="Arial" charset="0"/>
              </a:rPr>
              <a:t>Data</a:t>
            </a:r>
            <a:r>
              <a:rPr kumimoji="1" lang="zh-CN" altLang="en-US" dirty="0" smtClean="0">
                <a:latin typeface="Arial" charset="0"/>
                <a:ea typeface="Arial" charset="0"/>
                <a:cs typeface="Arial" charset="0"/>
              </a:rPr>
              <a:t> </a:t>
            </a:r>
            <a:r>
              <a:rPr kumimoji="1" lang="en-US" altLang="zh-CN" dirty="0" smtClean="0">
                <a:latin typeface="Arial" charset="0"/>
                <a:ea typeface="Arial" charset="0"/>
                <a:cs typeface="Arial" charset="0"/>
              </a:rPr>
              <a:t>—</a:t>
            </a:r>
            <a:r>
              <a:rPr kumimoji="1" lang="zh-CN" altLang="en-US" dirty="0" smtClean="0">
                <a:latin typeface="Arial" charset="0"/>
                <a:ea typeface="Arial" charset="0"/>
                <a:cs typeface="Arial" charset="0"/>
              </a:rPr>
              <a:t> </a:t>
            </a:r>
            <a:r>
              <a:rPr kumimoji="1" lang="en-US" altLang="zh-CN" dirty="0" smtClean="0">
                <a:latin typeface="Arial" charset="0"/>
                <a:ea typeface="Arial" charset="0"/>
                <a:cs typeface="Arial" charset="0"/>
              </a:rPr>
              <a:t>Google</a:t>
            </a:r>
            <a:r>
              <a:rPr kumimoji="1" lang="zh-CN" altLang="en-US" dirty="0" smtClean="0">
                <a:latin typeface="Arial" charset="0"/>
                <a:ea typeface="Arial" charset="0"/>
                <a:cs typeface="Arial" charset="0"/>
              </a:rPr>
              <a:t> </a:t>
            </a:r>
            <a:r>
              <a:rPr kumimoji="1" lang="en-US" altLang="zh-CN" dirty="0" smtClean="0">
                <a:latin typeface="Arial" charset="0"/>
                <a:ea typeface="Arial" charset="0"/>
                <a:cs typeface="Arial" charset="0"/>
              </a:rPr>
              <a:t>driverless car</a:t>
            </a:r>
            <a:endParaRPr kumimoji="1" lang="zh-CN" altLang="en-US" dirty="0">
              <a:latin typeface="Arial" charset="0"/>
              <a:ea typeface="Arial" charset="0"/>
              <a:cs typeface="Arial" charset="0"/>
            </a:endParaRPr>
          </a:p>
        </p:txBody>
      </p:sp>
      <p:pic>
        <p:nvPicPr>
          <p:cNvPr id="6" name="内容占位符 5"/>
          <p:cNvPicPr>
            <a:picLocks noGrp="1" noChangeAspect="1"/>
          </p:cNvPicPr>
          <p:nvPr>
            <p:ph idx="1"/>
          </p:nvPr>
        </p:nvPicPr>
        <p:blipFill>
          <a:blip r:embed="rId3" cstate="print"/>
          <a:srcRect t="2022" b="2022"/>
          <a:stretch>
            <a:fillRect/>
          </a:stretch>
        </p:blipFill>
        <p:spPr>
          <a:xfrm>
            <a:off x="184507" y="1156509"/>
            <a:ext cx="4480461" cy="2416507"/>
          </a:xfrm>
        </p:spPr>
      </p:pic>
      <p:pic>
        <p:nvPicPr>
          <p:cNvPr id="8" name="图片 7"/>
          <p:cNvPicPr>
            <a:picLocks noChangeAspect="1"/>
          </p:cNvPicPr>
          <p:nvPr/>
        </p:nvPicPr>
        <p:blipFill>
          <a:blip r:embed="rId4" cstate="print"/>
          <a:stretch>
            <a:fillRect/>
          </a:stretch>
        </p:blipFill>
        <p:spPr>
          <a:xfrm>
            <a:off x="5241032" y="1052737"/>
            <a:ext cx="4176464" cy="2611934"/>
          </a:xfrm>
          <a:prstGeom prst="rect">
            <a:avLst/>
          </a:prstGeom>
        </p:spPr>
      </p:pic>
      <p:sp>
        <p:nvSpPr>
          <p:cNvPr id="9" name="矩形 8"/>
          <p:cNvSpPr/>
          <p:nvPr/>
        </p:nvSpPr>
        <p:spPr>
          <a:xfrm>
            <a:off x="272480" y="4048030"/>
            <a:ext cx="2520280" cy="1631216"/>
          </a:xfrm>
          <a:prstGeom prst="rect">
            <a:avLst/>
          </a:prstGeom>
        </p:spPr>
        <p:txBody>
          <a:bodyPr wrap="square">
            <a:spAutoFit/>
          </a:bodyPr>
          <a:lstStyle/>
          <a:p>
            <a:r>
              <a:rPr lang="en-US" altLang="zh-CN" sz="2000" dirty="0">
                <a:solidFill>
                  <a:srgbClr val="C00000"/>
                </a:solidFill>
              </a:rPr>
              <a:t>Google's self-driving cars last month hit a </a:t>
            </a:r>
            <a:r>
              <a:rPr lang="en-US" altLang="zh-CN" sz="2000" dirty="0" smtClean="0">
                <a:solidFill>
                  <a:srgbClr val="C00000"/>
                </a:solidFill>
              </a:rPr>
              <a:t>480,000-miles-driven milestone.</a:t>
            </a:r>
          </a:p>
          <a:p>
            <a:pPr algn="r"/>
            <a:r>
              <a:rPr lang="en-US" altLang="zh-CN" sz="2000" dirty="0" smtClean="0">
                <a:solidFill>
                  <a:srgbClr val="C00000"/>
                </a:solidFill>
              </a:rPr>
              <a:t>--2012/09</a:t>
            </a:r>
            <a:endParaRPr lang="zh-CN" altLang="en-US" sz="2000" dirty="0">
              <a:solidFill>
                <a:srgbClr val="C00000"/>
              </a:solidFill>
            </a:endParaRPr>
          </a:p>
        </p:txBody>
      </p:sp>
      <p:sp>
        <p:nvSpPr>
          <p:cNvPr id="10" name="矩形 9"/>
          <p:cNvSpPr/>
          <p:nvPr/>
        </p:nvSpPr>
        <p:spPr>
          <a:xfrm>
            <a:off x="3368824" y="3702511"/>
            <a:ext cx="6264696" cy="2246769"/>
          </a:xfrm>
          <a:prstGeom prst="rect">
            <a:avLst/>
          </a:prstGeom>
        </p:spPr>
        <p:txBody>
          <a:bodyPr wrap="square">
            <a:spAutoFit/>
          </a:bodyPr>
          <a:lstStyle/>
          <a:p>
            <a:r>
              <a:rPr lang="en-US" altLang="zh-CN" sz="2000" dirty="0"/>
              <a:t>The system combines information gathered from Google Street </a:t>
            </a:r>
            <a:r>
              <a:rPr lang="en-US" altLang="zh-CN" sz="2000" dirty="0" smtClean="0"/>
              <a:t>View</a:t>
            </a:r>
            <a:r>
              <a:rPr lang="en-US" altLang="zh-CN" sz="2000" dirty="0"/>
              <a:t> </a:t>
            </a:r>
            <a:r>
              <a:rPr lang="en-US" altLang="zh-CN" sz="2000" dirty="0" smtClean="0"/>
              <a:t>with </a:t>
            </a:r>
            <a:r>
              <a:rPr lang="en-US" altLang="zh-CN" sz="2000" dirty="0"/>
              <a:t>artificial intelligence software that combines input from video cameras inside the car, a LIDAR sensor on top of the vehicle, radar sensors on the front of the vehicle and a position sensor attached to one of the rear wheels that helps locate the car's position on the map</a:t>
            </a:r>
            <a:endParaRPr lang="zh-CN" altLang="en-US" sz="2000" dirty="0"/>
          </a:p>
        </p:txBody>
      </p:sp>
      <p:sp>
        <p:nvSpPr>
          <p:cNvPr id="3" name="Rectangle 2"/>
          <p:cNvSpPr/>
          <p:nvPr/>
        </p:nvSpPr>
        <p:spPr>
          <a:xfrm>
            <a:off x="0" y="6453336"/>
            <a:ext cx="9906000" cy="404664"/>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http://</a:t>
            </a:r>
            <a:r>
              <a:rPr lang="en-US" dirty="0" err="1">
                <a:solidFill>
                  <a:schemeClr val="tx1"/>
                </a:solidFill>
              </a:rPr>
              <a:t>www.fiercebigdata.com</a:t>
            </a:r>
            <a:r>
              <a:rPr lang="en-US" dirty="0">
                <a:solidFill>
                  <a:schemeClr val="tx1"/>
                </a:solidFill>
              </a:rPr>
              <a:t>/story/self-driving-cars-create-1gb-data-second/2013-07-22</a:t>
            </a:r>
          </a:p>
        </p:txBody>
      </p:sp>
      <p:sp>
        <p:nvSpPr>
          <p:cNvPr id="7" name="矩形 8"/>
          <p:cNvSpPr/>
          <p:nvPr/>
        </p:nvSpPr>
        <p:spPr>
          <a:xfrm>
            <a:off x="776536" y="5991671"/>
            <a:ext cx="8352928" cy="461665"/>
          </a:xfrm>
          <a:prstGeom prst="rect">
            <a:avLst/>
          </a:prstGeom>
          <a:ln>
            <a:solidFill>
              <a:srgbClr val="800000"/>
            </a:solidFill>
          </a:ln>
        </p:spPr>
        <p:txBody>
          <a:bodyPr wrap="square">
            <a:spAutoFit/>
          </a:bodyPr>
          <a:lstStyle/>
          <a:p>
            <a:pPr algn="ctr"/>
            <a:r>
              <a:rPr lang="en-US" altLang="zh-CN" sz="2400" b="1" dirty="0">
                <a:solidFill>
                  <a:srgbClr val="0000FF"/>
                </a:solidFill>
              </a:rPr>
              <a:t>Self-driving cars to create 1GB of data per </a:t>
            </a:r>
            <a:r>
              <a:rPr lang="en-US" altLang="zh-CN" sz="2400" b="1" dirty="0" smtClean="0">
                <a:solidFill>
                  <a:srgbClr val="0000FF"/>
                </a:solidFill>
              </a:rPr>
              <a:t>second</a:t>
            </a:r>
            <a:endParaRPr lang="en-US" altLang="zh-CN" sz="2400" b="1" dirty="0">
              <a:solidFill>
                <a:srgbClr val="0000FF"/>
              </a:solidFill>
            </a:endParaRPr>
          </a:p>
        </p:txBody>
      </p:sp>
    </p:spTree>
    <p:extLst>
      <p:ext uri="{BB962C8B-B14F-4D97-AF65-F5344CB8AC3E}">
        <p14:creationId xmlns:p14="http://schemas.microsoft.com/office/powerpoint/2010/main" val="89038998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Arial" charset="0"/>
                <a:ea typeface="Arial" charset="0"/>
                <a:cs typeface="Arial" charset="0"/>
              </a:rPr>
              <a:t>IBM</a:t>
            </a:r>
            <a:r>
              <a:rPr kumimoji="1" lang="zh-CN" altLang="en-US" dirty="0" smtClean="0">
                <a:latin typeface="Arial" charset="0"/>
                <a:ea typeface="Arial" charset="0"/>
                <a:cs typeface="Arial" charset="0"/>
              </a:rPr>
              <a:t> </a:t>
            </a:r>
            <a:r>
              <a:rPr kumimoji="1" lang="en-US" altLang="zh-CN" dirty="0" smtClean="0">
                <a:latin typeface="Arial" charset="0"/>
                <a:ea typeface="Arial" charset="0"/>
                <a:cs typeface="Arial" charset="0"/>
              </a:rPr>
              <a:t>Watson </a:t>
            </a:r>
            <a:endParaRPr kumimoji="1" lang="zh-CN" altLang="en-US" dirty="0">
              <a:latin typeface="Arial" charset="0"/>
              <a:ea typeface="Arial" charset="0"/>
              <a:cs typeface="Arial" charset="0"/>
            </a:endParaRPr>
          </a:p>
        </p:txBody>
      </p:sp>
      <p:pic>
        <p:nvPicPr>
          <p:cNvPr id="4" name="图片 3"/>
          <p:cNvPicPr>
            <a:picLocks noChangeAspect="1"/>
          </p:cNvPicPr>
          <p:nvPr/>
        </p:nvPicPr>
        <p:blipFill>
          <a:blip r:embed="rId2" cstate="print"/>
          <a:stretch>
            <a:fillRect/>
          </a:stretch>
        </p:blipFill>
        <p:spPr>
          <a:xfrm>
            <a:off x="488504" y="1052736"/>
            <a:ext cx="3412265" cy="2386492"/>
          </a:xfrm>
          <a:prstGeom prst="rect">
            <a:avLst/>
          </a:prstGeom>
        </p:spPr>
      </p:pic>
      <p:sp>
        <p:nvSpPr>
          <p:cNvPr id="5" name="矩形 4"/>
          <p:cNvSpPr/>
          <p:nvPr/>
        </p:nvSpPr>
        <p:spPr>
          <a:xfrm>
            <a:off x="4808984" y="1052736"/>
            <a:ext cx="4808984" cy="3139321"/>
          </a:xfrm>
          <a:prstGeom prst="rect">
            <a:avLst/>
          </a:prstGeom>
        </p:spPr>
        <p:txBody>
          <a:bodyPr wrap="square">
            <a:spAutoFit/>
          </a:bodyPr>
          <a:lstStyle/>
          <a:p>
            <a:r>
              <a:rPr lang="en-US" altLang="zh-CN" dirty="0">
                <a:solidFill>
                  <a:srgbClr val="C00000"/>
                </a:solidFill>
              </a:rPr>
              <a:t>Watson</a:t>
            </a:r>
            <a:r>
              <a:rPr lang="en-US" altLang="zh-CN" dirty="0"/>
              <a:t> is a Question answering (QA) computing system built by IBM</a:t>
            </a:r>
            <a:r>
              <a:rPr lang="en-US" altLang="zh-CN" dirty="0" smtClean="0"/>
              <a:t>. </a:t>
            </a:r>
            <a:r>
              <a:rPr lang="en-US" altLang="zh-CN" dirty="0"/>
              <a:t>IBM describes it as "an application of advanced Natural Language Processing, Information Retrieval, Knowledge Representation and Reasoning, and Machine Learning technologies to the field of open domain question answering" which is "built on IBM's </a:t>
            </a:r>
            <a:r>
              <a:rPr lang="en-US" altLang="zh-CN" i="1" dirty="0" err="1"/>
              <a:t>DeepQA</a:t>
            </a:r>
            <a:r>
              <a:rPr lang="en-US" altLang="zh-CN" dirty="0"/>
              <a:t> technology for hypothesis generation, massive evidence gathering, analysis, and scoring</a:t>
            </a:r>
            <a:endParaRPr lang="zh-CN" altLang="en-US" dirty="0"/>
          </a:p>
        </p:txBody>
      </p:sp>
      <p:sp>
        <p:nvSpPr>
          <p:cNvPr id="6" name="矩形 5"/>
          <p:cNvSpPr/>
          <p:nvPr/>
        </p:nvSpPr>
        <p:spPr>
          <a:xfrm>
            <a:off x="344488" y="3429000"/>
            <a:ext cx="3960440" cy="1200329"/>
          </a:xfrm>
          <a:prstGeom prst="rect">
            <a:avLst/>
          </a:prstGeom>
        </p:spPr>
        <p:txBody>
          <a:bodyPr wrap="square">
            <a:spAutoFit/>
          </a:bodyPr>
          <a:lstStyle/>
          <a:p>
            <a:r>
              <a:rPr lang="en-US" altLang="zh-CN" dirty="0" smtClean="0"/>
              <a:t>In 2011, as a test of its abilities, Watson competed on the quiz show Jeopardy!, in the show's only human-versus-machine match-up to date</a:t>
            </a:r>
            <a:endParaRPr lang="zh-CN" altLang="en-US" dirty="0"/>
          </a:p>
        </p:txBody>
      </p:sp>
      <p:sp>
        <p:nvSpPr>
          <p:cNvPr id="8" name="矩形 7"/>
          <p:cNvSpPr/>
          <p:nvPr/>
        </p:nvSpPr>
        <p:spPr>
          <a:xfrm>
            <a:off x="344488" y="4941168"/>
            <a:ext cx="9217024" cy="1477328"/>
          </a:xfrm>
          <a:prstGeom prst="rect">
            <a:avLst/>
          </a:prstGeom>
          <a:solidFill>
            <a:schemeClr val="bg1"/>
          </a:solidFill>
        </p:spPr>
        <p:txBody>
          <a:bodyPr wrap="square">
            <a:spAutoFit/>
          </a:bodyPr>
          <a:lstStyle/>
          <a:p>
            <a:r>
              <a:rPr lang="en-US" altLang="zh-CN" dirty="0" smtClean="0"/>
              <a:t>Watson </a:t>
            </a:r>
            <a:r>
              <a:rPr lang="en-US" altLang="zh-CN" dirty="0"/>
              <a:t>had access to 200 million pages of structured and unstructured content consuming four terabytes of disk </a:t>
            </a:r>
            <a:r>
              <a:rPr lang="en-US" altLang="zh-CN" dirty="0" smtClean="0"/>
              <a:t>storage </a:t>
            </a:r>
            <a:r>
              <a:rPr lang="en-US" altLang="zh-CN" dirty="0"/>
              <a:t>including the full text </a:t>
            </a:r>
            <a:r>
              <a:rPr lang="en-US" altLang="zh-CN"/>
              <a:t>of </a:t>
            </a:r>
            <a:r>
              <a:rPr lang="en-US" altLang="zh-CN" smtClean="0"/>
              <a:t>Wikipedia, but </a:t>
            </a:r>
            <a:r>
              <a:rPr lang="en-US" altLang="zh-CN" dirty="0"/>
              <a:t>was not connected to the Internet during </a:t>
            </a:r>
            <a:r>
              <a:rPr lang="en-US" altLang="zh-CN"/>
              <a:t>the </a:t>
            </a:r>
            <a:r>
              <a:rPr lang="en-US" altLang="zh-CN" smtClean="0"/>
              <a:t>game. For </a:t>
            </a:r>
            <a:r>
              <a:rPr lang="en-US" altLang="zh-CN" dirty="0"/>
              <a:t>each clue, Watson's three most probable responses were displayed on the television screen. Watson consistently outperformed its human opponents on the game's </a:t>
            </a:r>
            <a:r>
              <a:rPr lang="en-US" altLang="zh-CN"/>
              <a:t>signaling </a:t>
            </a:r>
            <a:r>
              <a:rPr lang="en-US" altLang="zh-CN" smtClean="0"/>
              <a:t>device.</a:t>
            </a:r>
            <a:endParaRPr lang="zh-CN" altLang="en-US" dirty="0"/>
          </a:p>
        </p:txBody>
      </p:sp>
    </p:spTree>
    <p:extLst>
      <p:ext uri="{BB962C8B-B14F-4D97-AF65-F5344CB8AC3E}">
        <p14:creationId xmlns:p14="http://schemas.microsoft.com/office/powerpoint/2010/main" val="203721335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ji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78023</TotalTime>
  <Words>1630</Words>
  <Application>Microsoft Macintosh PowerPoint</Application>
  <PresentationFormat>A4 Paper (210x297 mm)</PresentationFormat>
  <Paragraphs>294</Paragraphs>
  <Slides>32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MS PGothic</vt:lpstr>
      <vt:lpstr>SimHei</vt:lpstr>
      <vt:lpstr>Times New Roman</vt:lpstr>
      <vt:lpstr>Wingdings</vt:lpstr>
      <vt:lpstr>宋体</vt:lpstr>
      <vt:lpstr>黑体</vt:lpstr>
      <vt:lpstr>jie</vt:lpstr>
      <vt:lpstr>人工智能课程介绍</vt:lpstr>
      <vt:lpstr>杨洋 – 浙江大学</vt:lpstr>
      <vt:lpstr>助教</vt:lpstr>
      <vt:lpstr>课程安排</vt:lpstr>
      <vt:lpstr>课程目标</vt:lpstr>
      <vt:lpstr>课程结束后……</vt:lpstr>
      <vt:lpstr>We are able to identify important AI problems and put efforts into.</vt:lpstr>
      <vt:lpstr>Big Data — Google driverless car</vt:lpstr>
      <vt:lpstr>IBM Watson </vt:lpstr>
      <vt:lpstr>One more close problem</vt:lpstr>
      <vt:lpstr>课程考核</vt:lpstr>
      <vt:lpstr>课程考核</vt:lpstr>
      <vt:lpstr>课程考核</vt:lpstr>
      <vt:lpstr>Part II: 人工智能发展</vt:lpstr>
      <vt:lpstr>人工智能的发展</vt:lpstr>
      <vt:lpstr>人工智能的发展</vt:lpstr>
      <vt:lpstr>人工智能的发展</vt:lpstr>
      <vt:lpstr>人工智能的发展</vt:lpstr>
      <vt:lpstr>人工智能的发展</vt:lpstr>
      <vt:lpstr>人工智能的发展</vt:lpstr>
      <vt:lpstr>人工智能的发展</vt:lpstr>
      <vt:lpstr>人工智能的发展</vt:lpstr>
      <vt:lpstr>人工智能的发展</vt:lpstr>
      <vt:lpstr>什么是机器学习——从买房讲起</vt:lpstr>
      <vt:lpstr>什么是机器学习——从买房讲起</vt:lpstr>
      <vt:lpstr>什么是机器学习——从买房讲起</vt:lpstr>
      <vt:lpstr>模型学习</vt:lpstr>
      <vt:lpstr>求解机器学习问题的步骤</vt:lpstr>
      <vt:lpstr>另一个例子——人工智能法官</vt:lpstr>
      <vt:lpstr>如何用机器学习解决现实问题?</vt:lpstr>
      <vt:lpstr>如何用机器学习解决现实问题?</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Influence Analysis and Action Prediction via Factor Graph Models</dc:title>
  <dc:creator>Jie Tang</dc:creator>
  <cp:keywords>Social Influence Analysis, social prediction, social networks</cp:keywords>
  <cp:lastModifiedBy>Yang Yang</cp:lastModifiedBy>
  <cp:revision>6424</cp:revision>
  <cp:lastPrinted>2018-04-17T06:48:03Z</cp:lastPrinted>
  <dcterms:created xsi:type="dcterms:W3CDTF">1601-01-01T00:00:00Z</dcterms:created>
  <dcterms:modified xsi:type="dcterms:W3CDTF">2018-09-23T06:00:18Z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